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57" r:id="rId3"/>
    <p:sldId id="258" r:id="rId4"/>
    <p:sldId id="259" r:id="rId5"/>
    <p:sldId id="261" r:id="rId6"/>
    <p:sldId id="262" r:id="rId7"/>
    <p:sldId id="263" r:id="rId8"/>
    <p:sldId id="260" r:id="rId9"/>
    <p:sldId id="264" r:id="rId10"/>
    <p:sldId id="266" r:id="rId11"/>
    <p:sldId id="267" r:id="rId12"/>
    <p:sldId id="268" r:id="rId13"/>
    <p:sldId id="269" r:id="rId14"/>
    <p:sldId id="270" r:id="rId15"/>
    <p:sldId id="271" r:id="rId16"/>
    <p:sldId id="276" r:id="rId17"/>
    <p:sldId id="265" r:id="rId18"/>
    <p:sldId id="278" r:id="rId19"/>
    <p:sldId id="277" r:id="rId20"/>
    <p:sldId id="280" r:id="rId21"/>
    <p:sldId id="281" r:id="rId22"/>
    <p:sldId id="307" r:id="rId23"/>
    <p:sldId id="305" r:id="rId24"/>
    <p:sldId id="292" r:id="rId25"/>
    <p:sldId id="306" r:id="rId26"/>
    <p:sldId id="298" r:id="rId27"/>
    <p:sldId id="308" r:id="rId28"/>
    <p:sldId id="579" r:id="rId29"/>
    <p:sldId id="311" r:id="rId30"/>
    <p:sldId id="27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9" autoAdjust="0"/>
    <p:restoredTop sz="94660"/>
  </p:normalViewPr>
  <p:slideViewPr>
    <p:cSldViewPr snapToGrid="0">
      <p:cViewPr varScale="1">
        <p:scale>
          <a:sx n="73" d="100"/>
          <a:sy n="73" d="100"/>
        </p:scale>
        <p:origin x="68" y="8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F7010B-2819-4DD3-8CB4-DEB990E4E0B9}" type="datetimeFigureOut">
              <a:rPr lang="en-US" smtClean="0"/>
              <a:t>7/6/2019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9B920-5392-4924-BB8D-EB2ED63F0880}" type="slidenum">
              <a:rPr lang="en-US" smtClean="0"/>
              <a:t>‹#›</a:t>
            </a:fld>
            <a:endParaRPr lang="en-US"/>
          </a:p>
        </p:txBody>
      </p:sp>
    </p:spTree>
    <p:extLst>
      <p:ext uri="{BB962C8B-B14F-4D97-AF65-F5344CB8AC3E}">
        <p14:creationId xmlns:p14="http://schemas.microsoft.com/office/powerpoint/2010/main" val="4136432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Underground</a:t>
            </a:r>
            <a:r>
              <a:rPr lang="en-US" baseline="0" dirty="0"/>
              <a:t> meetings in my house, recruited many after we discovered we were going to be excommunicated</a:t>
            </a:r>
          </a:p>
          <a:p>
            <a:endParaRPr lang="en-US" baseline="0" dirty="0"/>
          </a:p>
          <a:p>
            <a:r>
              <a:rPr lang="en-US" sz="1200" dirty="0"/>
              <a:t>Grew up in the Ethiopian Orthodox Church </a:t>
            </a:r>
          </a:p>
          <a:p>
            <a:r>
              <a:rPr lang="en-US" sz="1200" dirty="0"/>
              <a:t>Born and raised in the north from an influential family</a:t>
            </a:r>
          </a:p>
          <a:p>
            <a:r>
              <a:rPr lang="en-US" sz="1200" dirty="0"/>
              <a:t>My father strong orthodox, member of the parliament during </a:t>
            </a:r>
            <a:r>
              <a:rPr lang="en-US" sz="1200" dirty="0" err="1"/>
              <a:t>Haile</a:t>
            </a:r>
            <a:r>
              <a:rPr lang="en-US" sz="1200" dirty="0"/>
              <a:t> </a:t>
            </a:r>
            <a:r>
              <a:rPr lang="en-US" sz="1200" dirty="0" err="1"/>
              <a:t>Selassie</a:t>
            </a:r>
            <a:r>
              <a:rPr lang="en-US" sz="1200" dirty="0"/>
              <a:t>, very much respected and liked  by the people, worked also with </a:t>
            </a:r>
            <a:r>
              <a:rPr lang="en-US" sz="1200" dirty="0" err="1"/>
              <a:t>Derge</a:t>
            </a:r>
            <a:endParaRPr lang="en-US" sz="1200" dirty="0"/>
          </a:p>
          <a:p>
            <a:r>
              <a:rPr lang="en-US" sz="1200" dirty="0"/>
              <a:t>High school years- active in the orthodox church</a:t>
            </a:r>
          </a:p>
          <a:p>
            <a:r>
              <a:rPr lang="en-US" sz="1200" dirty="0"/>
              <a:t>Worked for the orthodox church after high school</a:t>
            </a:r>
          </a:p>
          <a:p>
            <a:r>
              <a:rPr lang="en-US" sz="1200" dirty="0"/>
              <a:t>Finding out I no longer believe in Mary!!!!</a:t>
            </a:r>
          </a:p>
          <a:p>
            <a:r>
              <a:rPr lang="en-US" sz="1200" dirty="0"/>
              <a:t>I decided to follow my newly discovered faith and even lead it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049BE9-FDEB-499C-8CA7-BE8CF8C980D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10887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Language- only written language in Africa- &gt; 85 local dialects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Two points on this</a:t>
            </a:r>
            <a:r>
              <a:rPr lang="en-US" baseline="0" dirty="0"/>
              <a:t> percentages, 43.5 and 18.6</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049BE9-FDEB-499C-8CA7-BE8CF8C980D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39427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Ethiopia is located in East Africa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049BE9-FDEB-499C-8CA7-BE8CF8C980D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2795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Very resistant to the gospel in the past</a:t>
            </a:r>
          </a:p>
          <a:p>
            <a:r>
              <a:rPr lang="en-US" dirty="0"/>
              <a:t>The </a:t>
            </a:r>
            <a:r>
              <a:rPr lang="en-US" dirty="0" err="1"/>
              <a:t>Amaharic</a:t>
            </a:r>
            <a:r>
              <a:rPr lang="en-US" dirty="0"/>
              <a:t> and </a:t>
            </a:r>
            <a:r>
              <a:rPr lang="en-US" dirty="0" err="1"/>
              <a:t>Tigray</a:t>
            </a:r>
            <a:r>
              <a:rPr lang="en-US" dirty="0"/>
              <a:t> make up one of largest unreached people groups in the world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049BE9-FDEB-499C-8CA7-BE8CF8C980D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035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a:t>Secret bible study in my home</a:t>
            </a:r>
          </a:p>
          <a:p>
            <a:r>
              <a:rPr lang="en-US" sz="1200" dirty="0"/>
              <a:t>Our number increased</a:t>
            </a:r>
          </a:p>
          <a:p>
            <a:r>
              <a:rPr lang="en-US" sz="1200" dirty="0"/>
              <a:t>Problem with authorities - The secret is out- confronting the orthodox clergy</a:t>
            </a:r>
          </a:p>
          <a:p>
            <a:r>
              <a:rPr lang="en-US" sz="1200" b="1" dirty="0"/>
              <a:t>Excommunication</a:t>
            </a:r>
          </a:p>
          <a:p>
            <a:r>
              <a:rPr lang="en-US" sz="1200" dirty="0"/>
              <a:t>27 young people got excommunicated - the oldest 22 among them my future wife GENET</a:t>
            </a:r>
          </a:p>
          <a:p>
            <a:r>
              <a:rPr lang="en-US" sz="1200" dirty="0"/>
              <a:t>Deciding what is next?</a:t>
            </a:r>
          </a:p>
          <a:p>
            <a:r>
              <a:rPr lang="en-US" sz="1200" dirty="0"/>
              <a:t>First thing first- who are we and what do we believe- 5 points</a:t>
            </a:r>
          </a:p>
          <a:p>
            <a:r>
              <a:rPr lang="en-US" sz="1200" dirty="0"/>
              <a:t>To be or not to be?- the decision to stay as an alternative to traditional evangelicalism</a:t>
            </a:r>
          </a:p>
          <a:p>
            <a:endParaRPr lang="en-US" sz="1200" dirty="0"/>
          </a:p>
          <a:p>
            <a:r>
              <a:rPr lang="en-US" dirty="0"/>
              <a:t>Finding a place to meet- the </a:t>
            </a:r>
            <a:r>
              <a:rPr lang="en-US" b="1" dirty="0"/>
              <a:t>Muslim solution</a:t>
            </a:r>
            <a:endParaRPr lang="en-US" dirty="0"/>
          </a:p>
          <a:p>
            <a:r>
              <a:rPr lang="en-US" dirty="0"/>
              <a:t>Legal issues- my father’s help</a:t>
            </a:r>
          </a:p>
          <a:p>
            <a:r>
              <a:rPr lang="en-US" dirty="0"/>
              <a:t>Organizing the church- God was faithful</a:t>
            </a:r>
          </a:p>
          <a:p>
            <a:r>
              <a:rPr lang="en-US" dirty="0"/>
              <a:t>Help lead the church for 2 years</a:t>
            </a:r>
          </a:p>
          <a:p>
            <a:r>
              <a:rPr lang="en-US" dirty="0"/>
              <a:t>our number - more than 100 in 2 years</a:t>
            </a:r>
          </a:p>
          <a:p>
            <a:endParaRPr lang="en-US"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049BE9-FDEB-499C-8CA7-BE8CF8C980D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6176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Approximately 5000 people in</a:t>
            </a:r>
            <a:r>
              <a:rPr lang="en-US" baseline="0" dirty="0"/>
              <a:t> 1 </a:t>
            </a:r>
            <a:r>
              <a:rPr lang="en-US" baseline="0" dirty="0" err="1"/>
              <a:t>Kebele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049BE9-FDEB-499C-8CA7-BE8CF8C980D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1225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FDD67413-DB40-4EE0-B5F9-0A39D06420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D7D1A1D4-DB70-4AA1-9AD8-4EAEDF17F1E6}"/>
              </a:ext>
            </a:extLst>
          </p:cNvPr>
          <p:cNvSpPr>
            <a:spLocks noGrp="1"/>
          </p:cNvSpPr>
          <p:nvPr>
            <p:ph type="body" idx="1"/>
          </p:nvPr>
        </p:nvSpPr>
        <p:spPr/>
        <p:txBody>
          <a:bodyPr>
            <a:normAutofit fontScale="47500" lnSpcReduction="20000"/>
          </a:bodyPr>
          <a:lstStyle/>
          <a:p>
            <a:pPr>
              <a:defRPr/>
            </a:pPr>
            <a:r>
              <a:rPr lang="en-US" b="1" dirty="0"/>
              <a:t>Why is this vision within reach?</a:t>
            </a:r>
          </a:p>
          <a:p>
            <a:pPr>
              <a:defRPr/>
            </a:pPr>
            <a:r>
              <a:rPr lang="en-US" u="sng" dirty="0"/>
              <a:t>The spiritual climate is open to the gospel</a:t>
            </a:r>
            <a:r>
              <a:rPr lang="en-US" dirty="0"/>
              <a:t>. Nearly every Ethiopian is monotheistic and considers themselves to be either Christian (65%) or Muslim (35%).  People often attend the Orthodox Church out of obligation, and many do not see a future for themselves within this Church. However, they remain spiritually minded and are open to personal evangelism.    </a:t>
            </a:r>
            <a:endParaRPr lang="en-US" b="1" dirty="0"/>
          </a:p>
          <a:p>
            <a:pPr>
              <a:defRPr/>
            </a:pPr>
            <a:r>
              <a:rPr lang="en-US" u="sng" dirty="0"/>
              <a:t>The family household structure (</a:t>
            </a:r>
            <a:r>
              <a:rPr lang="en-US" i="1" u="sng" dirty="0" err="1"/>
              <a:t>oikos</a:t>
            </a:r>
            <a:r>
              <a:rPr lang="en-US" u="sng" dirty="0"/>
              <a:t>) makes it easy to multiply home churches.</a:t>
            </a:r>
            <a:r>
              <a:rPr lang="en-US" dirty="0"/>
              <a:t> People naturally congregate in the Ethiopian household; they share meals and spend evenings in conversation.  These households could easily host up to 50 people for bible studies and fellowship, making expensive buildings unnecessary. </a:t>
            </a:r>
            <a:endParaRPr lang="en-US" b="1" dirty="0"/>
          </a:p>
          <a:p>
            <a:pPr>
              <a:defRPr/>
            </a:pPr>
            <a:r>
              <a:rPr lang="en-US" u="sng" dirty="0"/>
              <a:t>The socio-political situation can facilitate church planting over a wide geographical area.</a:t>
            </a:r>
            <a:r>
              <a:rPr lang="en-US" dirty="0"/>
              <a:t>  Many Christians hold government professions, drawing both a state salary and considerable social influence. This influence can range from large cities to small villages. Ethiopia enjoys freedom of religion, including the right to proselytize and assemble.  </a:t>
            </a:r>
            <a:endParaRPr lang="en-US" b="1" dirty="0"/>
          </a:p>
          <a:p>
            <a:pPr>
              <a:defRPr/>
            </a:pPr>
            <a:r>
              <a:rPr lang="en-US" u="sng" dirty="0"/>
              <a:t>The consensus of the </a:t>
            </a:r>
            <a:r>
              <a:rPr lang="en-US" u="sng" dirty="0" err="1"/>
              <a:t>Bahir</a:t>
            </a:r>
            <a:r>
              <a:rPr lang="en-US" u="sng" dirty="0"/>
              <a:t> Dar and Addis Ababa groups strongly supports this vision.</a:t>
            </a:r>
            <a:r>
              <a:rPr lang="en-US" dirty="0"/>
              <a:t>  These groups are composed of young professionals who are eager to be trained and mobilized.</a:t>
            </a:r>
          </a:p>
          <a:p>
            <a:pPr>
              <a:defRPr/>
            </a:pPr>
            <a:endParaRPr lang="en-US" dirty="0"/>
          </a:p>
          <a:p>
            <a:pPr>
              <a:buFontTx/>
              <a:buChar char="-"/>
              <a:defRPr/>
            </a:pPr>
            <a:r>
              <a:rPr lang="en-US" dirty="0"/>
              <a:t>The country is more open than any time in it’s history</a:t>
            </a:r>
          </a:p>
          <a:p>
            <a:pPr lvl="1">
              <a:buFontTx/>
              <a:buChar char="-"/>
              <a:defRPr/>
            </a:pPr>
            <a:r>
              <a:rPr lang="en-US" sz="2400" dirty="0"/>
              <a:t>Generational- openness</a:t>
            </a:r>
          </a:p>
          <a:p>
            <a:pPr lvl="1">
              <a:buFontTx/>
              <a:buChar char="-"/>
              <a:defRPr/>
            </a:pPr>
            <a:r>
              <a:rPr lang="en-US" sz="2400" dirty="0"/>
              <a:t>Political- relatively peaceful </a:t>
            </a:r>
          </a:p>
          <a:p>
            <a:pPr lvl="1">
              <a:buFontTx/>
              <a:buChar char="-"/>
              <a:defRPr/>
            </a:pPr>
            <a:r>
              <a:rPr lang="en-US" sz="2400" dirty="0"/>
              <a:t>Economical- emerging middle class</a:t>
            </a:r>
          </a:p>
          <a:p>
            <a:pPr lvl="1">
              <a:buFontTx/>
              <a:buChar char="-"/>
              <a:defRPr/>
            </a:pPr>
            <a:r>
              <a:rPr lang="en-US" sz="2400" dirty="0"/>
              <a:t>Governmental structure and developmental policy</a:t>
            </a:r>
          </a:p>
          <a:p>
            <a:pPr lvl="1">
              <a:buFontTx/>
              <a:buChar char="-"/>
              <a:defRPr/>
            </a:pPr>
            <a:r>
              <a:rPr lang="en-US" sz="2400" dirty="0"/>
              <a:t>Rekindled sense of purpose in the church</a:t>
            </a:r>
          </a:p>
          <a:p>
            <a:pPr lvl="1">
              <a:buFontTx/>
              <a:buChar char="-"/>
              <a:defRPr/>
            </a:pPr>
            <a:r>
              <a:rPr lang="en-US" sz="2400" dirty="0"/>
              <a:t>Time to fight for the imagination of young people before it is too late</a:t>
            </a:r>
          </a:p>
          <a:p>
            <a:pPr lvl="1">
              <a:buFontTx/>
              <a:buChar char="-"/>
              <a:defRPr/>
            </a:pPr>
            <a:endParaRPr lang="en-US" sz="2400" dirty="0"/>
          </a:p>
          <a:p>
            <a:pPr>
              <a:defRPr/>
            </a:pPr>
            <a:r>
              <a:rPr lang="en-US" sz="2400" dirty="0"/>
              <a:t>- Unity of purpose in the church ( we all have been waiting for this time)</a:t>
            </a:r>
          </a:p>
          <a:p>
            <a:pPr>
              <a:buFontTx/>
              <a:buChar char="-"/>
              <a:defRPr/>
            </a:pPr>
            <a:r>
              <a:rPr lang="en-US" sz="2400" dirty="0"/>
              <a:t>The kind of people who are currently in our church- upwardly mobile young professionals</a:t>
            </a:r>
          </a:p>
          <a:p>
            <a:pPr>
              <a:buFontTx/>
              <a:buChar char="-"/>
              <a:defRPr/>
            </a:pPr>
            <a:r>
              <a:rPr lang="en-US" sz="2400" dirty="0"/>
              <a:t>The government developmental structures- schools, health care facilities, agricultural development workers- from cities to small </a:t>
            </a:r>
            <a:r>
              <a:rPr lang="en-US" sz="2400" dirty="0" err="1"/>
              <a:t>kebeles</a:t>
            </a:r>
            <a:endParaRPr lang="en-US" sz="2400" dirty="0"/>
          </a:p>
          <a:p>
            <a:pPr>
              <a:buFontTx/>
              <a:buChar char="-"/>
              <a:defRPr/>
            </a:pPr>
            <a:r>
              <a:rPr lang="en-US" sz="2400" dirty="0"/>
              <a:t>relatively accessible with transportation and suitable governmental structure</a:t>
            </a:r>
          </a:p>
          <a:p>
            <a:pPr>
              <a:buFontTx/>
              <a:buChar char="-"/>
              <a:defRPr/>
            </a:pPr>
            <a:r>
              <a:rPr lang="en-US" sz="2400" dirty="0"/>
              <a:t>Even if there is resistance to the gospel in the north, freedom of worship is protected by the constitution</a:t>
            </a:r>
          </a:p>
          <a:p>
            <a:pPr>
              <a:buFontTx/>
              <a:buChar char="-"/>
              <a:defRPr/>
            </a:pPr>
            <a:r>
              <a:rPr lang="en-US" sz="2400" dirty="0"/>
              <a:t>The greater majority of our target population has an orthodox back ground, which makes it less resistance to the central claim of the gospel</a:t>
            </a:r>
          </a:p>
          <a:p>
            <a:pPr>
              <a:buFontTx/>
              <a:buChar char="-"/>
              <a:defRPr/>
            </a:pPr>
            <a:r>
              <a:rPr lang="en-US" sz="2400" dirty="0"/>
              <a:t>a common language</a:t>
            </a:r>
          </a:p>
          <a:p>
            <a:pPr>
              <a:defRPr/>
            </a:pPr>
            <a:endParaRPr lang="en-US" sz="2400" dirty="0"/>
          </a:p>
          <a:p>
            <a:pPr lvl="1">
              <a:defRPr/>
            </a:pPr>
            <a:r>
              <a:rPr lang="en-US" dirty="0"/>
              <a:t> </a:t>
            </a:r>
          </a:p>
          <a:p>
            <a:pPr>
              <a:defRPr/>
            </a:pPr>
            <a:endParaRPr lang="en-US" b="1" dirty="0"/>
          </a:p>
        </p:txBody>
      </p:sp>
      <p:sp>
        <p:nvSpPr>
          <p:cNvPr id="25604" name="Slide Number Placeholder 3">
            <a:extLst>
              <a:ext uri="{FF2B5EF4-FFF2-40B4-BE49-F238E27FC236}">
                <a16:creationId xmlns:a16="http://schemas.microsoft.com/office/drawing/2014/main" id="{AFFB9C6F-5617-46AA-9BB6-8B16A19D91F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0C27002-3E21-4682-818D-F67199CCDFA9}"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Partnership</a:t>
            </a:r>
          </a:p>
          <a:p>
            <a:pPr lvl="1"/>
            <a:r>
              <a:rPr lang="en-US" sz="2400" dirty="0"/>
              <a:t>Me and my family has decided to go back and be a part of this vision, we need partners, to be send</a:t>
            </a:r>
          </a:p>
          <a:p>
            <a:pPr lvl="1"/>
            <a:r>
              <a:rPr lang="en-US" sz="2400" dirty="0"/>
              <a:t>We are planning to be in Ethiopia by the end of summer 2013</a:t>
            </a:r>
          </a:p>
          <a:p>
            <a:pPr lvl="0"/>
            <a:endParaRPr lang="en-US" sz="2400"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049BE9-FDEB-499C-8CA7-BE8CF8C980D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1246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609600" y="3699804"/>
            <a:ext cx="110744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Title 27"/>
          <p:cNvSpPr>
            <a:spLocks noGrp="1"/>
          </p:cNvSpPr>
          <p:nvPr>
            <p:ph type="ctrTitle"/>
          </p:nvPr>
        </p:nvSpPr>
        <p:spPr>
          <a:xfrm>
            <a:off x="609600" y="1433732"/>
            <a:ext cx="110744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a:t>Click to edit Master title style</a:t>
            </a:r>
          </a:p>
        </p:txBody>
      </p:sp>
      <p:cxnSp>
        <p:nvCxnSpPr>
          <p:cNvPr id="8" name="Straight Connector 7"/>
          <p:cNvCxnSpPr/>
          <p:nvPr/>
        </p:nvCxnSpPr>
        <p:spPr>
          <a:xfrm>
            <a:off x="1951501" y="3550126"/>
            <a:ext cx="39624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278099" y="3550126"/>
            <a:ext cx="39624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53797" y="3526302"/>
            <a:ext cx="6096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sz="1800"/>
          </a:p>
        </p:txBody>
      </p:sp>
      <p:sp>
        <p:nvSpPr>
          <p:cNvPr id="15" name="Date Placeholder 14"/>
          <p:cNvSpPr>
            <a:spLocks noGrp="1"/>
          </p:cNvSpPr>
          <p:nvPr>
            <p:ph type="dt" sz="half" idx="10"/>
          </p:nvPr>
        </p:nvSpPr>
        <p:spPr/>
        <p:txBody>
          <a:bodyPr/>
          <a:lstStyle/>
          <a:p>
            <a:fld id="{469E2383-D0E2-433F-82B5-C2949446E513}" type="datetimeFigureOut">
              <a:rPr lang="en-US" smtClean="0"/>
              <a:pPr/>
              <a:t>7/6/2019</a:t>
            </a:fld>
            <a:endParaRPr lang="en-US" dirty="0"/>
          </a:p>
        </p:txBody>
      </p:sp>
      <p:sp>
        <p:nvSpPr>
          <p:cNvPr id="16" name="Slide Number Placeholder 15"/>
          <p:cNvSpPr>
            <a:spLocks noGrp="1"/>
          </p:cNvSpPr>
          <p:nvPr>
            <p:ph type="sldNum" sz="quarter" idx="11"/>
          </p:nvPr>
        </p:nvSpPr>
        <p:spPr/>
        <p:txBody>
          <a:bodyPr/>
          <a:lstStyle/>
          <a:p>
            <a:fld id="{593594CA-709A-42CF-BF0B-32BB163DE029}" type="slidenum">
              <a:rPr lang="en-US" smtClean="0"/>
              <a:pPr/>
              <a:t>‹#›</a:t>
            </a:fld>
            <a:endParaRPr lang="en-US" dirty="0"/>
          </a:p>
        </p:txBody>
      </p:sp>
      <p:sp>
        <p:nvSpPr>
          <p:cNvPr id="17" name="Footer Placeholder 16"/>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464239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69E2383-D0E2-433F-82B5-C2949446E513}" type="datetimeFigureOut">
              <a:rPr lang="en-US" smtClean="0"/>
              <a:pPr/>
              <a:t>7/6/2019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3594CA-709A-42CF-BF0B-32BB163DE029}" type="slidenum">
              <a:rPr lang="en-US" smtClean="0"/>
              <a:pPr/>
              <a:t>‹#›</a:t>
            </a:fld>
            <a:endParaRPr lang="en-US" dirty="0"/>
          </a:p>
        </p:txBody>
      </p:sp>
    </p:spTree>
    <p:extLst>
      <p:ext uri="{BB962C8B-B14F-4D97-AF65-F5344CB8AC3E}">
        <p14:creationId xmlns:p14="http://schemas.microsoft.com/office/powerpoint/2010/main" val="876949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69E2383-D0E2-433F-82B5-C2949446E513}" type="datetimeFigureOut">
              <a:rPr lang="en-US" smtClean="0"/>
              <a:pPr/>
              <a:t>7/6/2019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3594CA-709A-42CF-BF0B-32BB163DE029}" type="slidenum">
              <a:rPr lang="en-US" smtClean="0"/>
              <a:pPr/>
              <a:t>‹#›</a:t>
            </a:fld>
            <a:endParaRPr lang="en-US" dirty="0"/>
          </a:p>
        </p:txBody>
      </p:sp>
    </p:spTree>
    <p:extLst>
      <p:ext uri="{BB962C8B-B14F-4D97-AF65-F5344CB8AC3E}">
        <p14:creationId xmlns:p14="http://schemas.microsoft.com/office/powerpoint/2010/main" val="1923080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609600" y="1524000"/>
            <a:ext cx="10972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4" name="Date Placeholder 13"/>
          <p:cNvSpPr>
            <a:spLocks noGrp="1"/>
          </p:cNvSpPr>
          <p:nvPr>
            <p:ph type="dt" sz="half" idx="14"/>
          </p:nvPr>
        </p:nvSpPr>
        <p:spPr/>
        <p:txBody>
          <a:bodyPr/>
          <a:lstStyle/>
          <a:p>
            <a:fld id="{469E2383-D0E2-433F-82B5-C2949446E513}" type="datetimeFigureOut">
              <a:rPr lang="en-US" smtClean="0"/>
              <a:pPr/>
              <a:t>7/6/2019</a:t>
            </a:fld>
            <a:endParaRPr lang="en-US" dirty="0"/>
          </a:p>
        </p:txBody>
      </p:sp>
      <p:sp>
        <p:nvSpPr>
          <p:cNvPr id="15" name="Slide Number Placeholder 14"/>
          <p:cNvSpPr>
            <a:spLocks noGrp="1"/>
          </p:cNvSpPr>
          <p:nvPr>
            <p:ph type="sldNum" sz="quarter" idx="15"/>
          </p:nvPr>
        </p:nvSpPr>
        <p:spPr/>
        <p:txBody>
          <a:bodyPr/>
          <a:lstStyle>
            <a:lvl1pPr algn="ctr">
              <a:defRPr/>
            </a:lvl1pPr>
          </a:lstStyle>
          <a:p>
            <a:fld id="{593594CA-709A-42CF-BF0B-32BB163DE029}" type="slidenum">
              <a:rPr lang="en-US" smtClean="0"/>
              <a:pPr/>
              <a:t>‹#›</a:t>
            </a:fld>
            <a:endParaRPr lang="en-US" dirty="0"/>
          </a:p>
        </p:txBody>
      </p:sp>
      <p:sp>
        <p:nvSpPr>
          <p:cNvPr id="16" name="Footer Placeholder 15"/>
          <p:cNvSpPr>
            <a:spLocks noGrp="1"/>
          </p:cNvSpPr>
          <p:nvPr>
            <p:ph type="ftr" sz="quarter" idx="16"/>
          </p:nvPr>
        </p:nvSpPr>
        <p:spPr/>
        <p:txBody>
          <a:bodyPr/>
          <a:lstStyle/>
          <a:p>
            <a:endParaRPr lang="en-US" dirty="0"/>
          </a:p>
        </p:txBody>
      </p:sp>
      <p:sp>
        <p:nvSpPr>
          <p:cNvPr id="17" name="Title 16"/>
          <p:cNvSpPr>
            <a:spLocks noGrp="1"/>
          </p:cNvSpPr>
          <p:nvPr>
            <p:ph type="title"/>
          </p:nvPr>
        </p:nvSpPr>
        <p:spPr/>
        <p:txBody>
          <a:bodyPr rtlCol="0" anchor="b" anchorCtr="0"/>
          <a:lstStyle/>
          <a:p>
            <a:r>
              <a:rPr kumimoji="0" lang="en-US"/>
              <a:t>Click to edit Master title style</a:t>
            </a:r>
          </a:p>
        </p:txBody>
      </p:sp>
    </p:spTree>
    <p:extLst>
      <p:ext uri="{BB962C8B-B14F-4D97-AF65-F5344CB8AC3E}">
        <p14:creationId xmlns:p14="http://schemas.microsoft.com/office/powerpoint/2010/main" val="2308256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69E2383-D0E2-433F-82B5-C2949446E513}" type="datetimeFigureOut">
              <a:rPr lang="en-US" smtClean="0"/>
              <a:pPr/>
              <a:t>7/6/2019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3594CA-709A-42CF-BF0B-32BB163DE029}" type="slidenum">
              <a:rPr lang="en-US" smtClean="0"/>
              <a:pPr/>
              <a:t>‹#›</a:t>
            </a:fld>
            <a:endParaRPr lang="en-US" dirty="0"/>
          </a:p>
        </p:txBody>
      </p:sp>
      <p:sp>
        <p:nvSpPr>
          <p:cNvPr id="2" name="Title 1"/>
          <p:cNvSpPr>
            <a:spLocks noGrp="1"/>
          </p:cNvSpPr>
          <p:nvPr>
            <p:ph type="title"/>
          </p:nvPr>
        </p:nvSpPr>
        <p:spPr>
          <a:xfrm>
            <a:off x="914400" y="3505200"/>
            <a:ext cx="105664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a:t>Click to edit Master title style</a:t>
            </a:r>
          </a:p>
        </p:txBody>
      </p:sp>
      <p:sp>
        <p:nvSpPr>
          <p:cNvPr id="3" name="Text Placeholder 2"/>
          <p:cNvSpPr>
            <a:spLocks noGrp="1"/>
          </p:cNvSpPr>
          <p:nvPr>
            <p:ph type="body" idx="1"/>
          </p:nvPr>
        </p:nvSpPr>
        <p:spPr>
          <a:xfrm>
            <a:off x="914400" y="4958864"/>
            <a:ext cx="105664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cxnSp>
        <p:nvCxnSpPr>
          <p:cNvPr id="7" name="Straight Connector 6"/>
          <p:cNvCxnSpPr/>
          <p:nvPr/>
        </p:nvCxnSpPr>
        <p:spPr>
          <a:xfrm>
            <a:off x="914400" y="4916993"/>
            <a:ext cx="105664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215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69E2383-D0E2-433F-82B5-C2949446E513}" type="datetimeFigureOut">
              <a:rPr lang="en-US" smtClean="0"/>
              <a:pPr/>
              <a:t>7/6/2019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3594CA-709A-42CF-BF0B-32BB163DE029}" type="slidenum">
              <a:rPr lang="en-US" smtClean="0"/>
              <a:pPr/>
              <a:t>‹#›</a:t>
            </a:fld>
            <a:endParaRPr lang="en-US" dirty="0"/>
          </a:p>
        </p:txBody>
      </p:sp>
      <p:sp>
        <p:nvSpPr>
          <p:cNvPr id="2" name="Title 1"/>
          <p:cNvSpPr>
            <a:spLocks noGrp="1"/>
          </p:cNvSpPr>
          <p:nvPr>
            <p:ph type="title"/>
          </p:nvPr>
        </p:nvSpPr>
        <p:spPr/>
        <p:txBody>
          <a:bodyPr/>
          <a:lstStyle/>
          <a:p>
            <a:r>
              <a:rPr kumimoji="0" lang="en-US"/>
              <a:t>Click to edit Master title style</a:t>
            </a:r>
          </a:p>
        </p:txBody>
      </p:sp>
      <p:sp>
        <p:nvSpPr>
          <p:cNvPr id="11" name="Content Placeholder 10"/>
          <p:cNvSpPr>
            <a:spLocks noGrp="1"/>
          </p:cNvSpPr>
          <p:nvPr>
            <p:ph sz="half" idx="1"/>
          </p:nvPr>
        </p:nvSpPr>
        <p:spPr>
          <a:xfrm>
            <a:off x="609600" y="1524000"/>
            <a:ext cx="5413248"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2"/>
          </p:nvPr>
        </p:nvSpPr>
        <p:spPr>
          <a:xfrm>
            <a:off x="6197600" y="1524000"/>
            <a:ext cx="5413248"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939818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593594CA-709A-42CF-BF0B-32BB163DE029}" type="slidenum">
              <a:rPr lang="en-US" smtClean="0"/>
              <a:pPr/>
              <a:t>‹#›</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7" name="Date Placeholder 6"/>
          <p:cNvSpPr>
            <a:spLocks noGrp="1"/>
          </p:cNvSpPr>
          <p:nvPr>
            <p:ph type="dt" sz="half" idx="10"/>
          </p:nvPr>
        </p:nvSpPr>
        <p:spPr/>
        <p:txBody>
          <a:bodyPr/>
          <a:lstStyle/>
          <a:p>
            <a:fld id="{469E2383-D0E2-433F-82B5-C2949446E513}" type="datetimeFigureOut">
              <a:rPr lang="en-US" smtClean="0"/>
              <a:pPr/>
              <a:t>7/6/2019</a:t>
            </a:fld>
            <a:endParaRPr lang="en-US" dirty="0"/>
          </a:p>
        </p:txBody>
      </p:sp>
      <p:sp>
        <p:nvSpPr>
          <p:cNvPr id="3" name="Text Placeholder 2"/>
          <p:cNvSpPr>
            <a:spLocks noGrp="1"/>
          </p:cNvSpPr>
          <p:nvPr>
            <p:ph type="body" idx="1"/>
          </p:nvPr>
        </p:nvSpPr>
        <p:spPr>
          <a:xfrm>
            <a:off x="609600" y="1399593"/>
            <a:ext cx="5386917"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32" name="Content Placeholder 31"/>
          <p:cNvSpPr>
            <a:spLocks noGrp="1"/>
          </p:cNvSpPr>
          <p:nvPr>
            <p:ph sz="half" idx="2"/>
          </p:nvPr>
        </p:nvSpPr>
        <p:spPr>
          <a:xfrm>
            <a:off x="609600" y="2201896"/>
            <a:ext cx="5384800" cy="391363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4" name="Content Placeholder 33"/>
          <p:cNvSpPr>
            <a:spLocks noGrp="1"/>
          </p:cNvSpPr>
          <p:nvPr>
            <p:ph sz="quarter" idx="4"/>
          </p:nvPr>
        </p:nvSpPr>
        <p:spPr>
          <a:xfrm>
            <a:off x="6199717" y="2201896"/>
            <a:ext cx="5384800" cy="391363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a:xfrm>
            <a:off x="609600" y="155448"/>
            <a:ext cx="10972800" cy="1143000"/>
          </a:xfrm>
        </p:spPr>
        <p:txBody>
          <a:bodyPr anchor="b" anchorCtr="0"/>
          <a:lstStyle>
            <a:lvl1pPr>
              <a:defRPr/>
            </a:lvl1pPr>
          </a:lstStyle>
          <a:p>
            <a:r>
              <a:rPr kumimoji="0" lang="en-US"/>
              <a:t>Click to edit Master title style</a:t>
            </a:r>
          </a:p>
        </p:txBody>
      </p:sp>
      <p:sp>
        <p:nvSpPr>
          <p:cNvPr id="12" name="Text Placeholder 11"/>
          <p:cNvSpPr>
            <a:spLocks noGrp="1"/>
          </p:cNvSpPr>
          <p:nvPr>
            <p:ph type="body" idx="3"/>
          </p:nvPr>
        </p:nvSpPr>
        <p:spPr>
          <a:xfrm>
            <a:off x="6197600" y="1399593"/>
            <a:ext cx="5386917"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cxnSp>
        <p:nvCxnSpPr>
          <p:cNvPr id="10" name="Straight Connector 9"/>
          <p:cNvCxnSpPr/>
          <p:nvPr/>
        </p:nvCxnSpPr>
        <p:spPr>
          <a:xfrm>
            <a:off x="750593" y="2180219"/>
            <a:ext cx="499872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339840" y="2180219"/>
            <a:ext cx="499872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796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69E2383-D0E2-433F-82B5-C2949446E513}" type="datetimeFigureOut">
              <a:rPr lang="en-US" smtClean="0"/>
              <a:pPr/>
              <a:t>7/6/2019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3594CA-709A-42CF-BF0B-32BB163DE029}" type="slidenum">
              <a:rPr lang="en-US" smtClean="0"/>
              <a:pPr/>
              <a:t>‹#›</a:t>
            </a:fld>
            <a:endParaRPr lang="en-US" dirty="0"/>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2253622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9E2383-D0E2-433F-82B5-C2949446E513}" type="datetimeFigureOut">
              <a:rPr lang="en-US" smtClean="0"/>
              <a:pPr/>
              <a:t>7/6/2019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93594CA-709A-42CF-BF0B-32BB163DE029}" type="slidenum">
              <a:rPr lang="en-US" smtClean="0"/>
              <a:pPr/>
              <a:t>‹#›</a:t>
            </a:fld>
            <a:endParaRPr lang="en-US" dirty="0"/>
          </a:p>
        </p:txBody>
      </p:sp>
    </p:spTree>
    <p:extLst>
      <p:ext uri="{BB962C8B-B14F-4D97-AF65-F5344CB8AC3E}">
        <p14:creationId xmlns:p14="http://schemas.microsoft.com/office/powerpoint/2010/main" val="2702821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609600" y="457200"/>
            <a:ext cx="83312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9042400" y="1600200"/>
            <a:ext cx="2645664"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31" name="Title 30"/>
          <p:cNvSpPr>
            <a:spLocks noGrp="1"/>
          </p:cNvSpPr>
          <p:nvPr>
            <p:ph type="title"/>
          </p:nvPr>
        </p:nvSpPr>
        <p:spPr>
          <a:xfrm>
            <a:off x="9042400" y="457200"/>
            <a:ext cx="26416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a:t>Click to edit Master title style</a:t>
            </a:r>
          </a:p>
        </p:txBody>
      </p:sp>
      <p:sp>
        <p:nvSpPr>
          <p:cNvPr id="8" name="Date Placeholder 7"/>
          <p:cNvSpPr>
            <a:spLocks noGrp="1"/>
          </p:cNvSpPr>
          <p:nvPr>
            <p:ph type="dt" sz="half" idx="14"/>
          </p:nvPr>
        </p:nvSpPr>
        <p:spPr/>
        <p:txBody>
          <a:bodyPr/>
          <a:lstStyle/>
          <a:p>
            <a:fld id="{469E2383-D0E2-433F-82B5-C2949446E513}" type="datetimeFigureOut">
              <a:rPr lang="en-US" smtClean="0"/>
              <a:pPr/>
              <a:t>7/6/2019</a:t>
            </a:fld>
            <a:endParaRPr lang="en-US" dirty="0"/>
          </a:p>
        </p:txBody>
      </p:sp>
      <p:sp>
        <p:nvSpPr>
          <p:cNvPr id="9" name="Slide Number Placeholder 8"/>
          <p:cNvSpPr>
            <a:spLocks noGrp="1"/>
          </p:cNvSpPr>
          <p:nvPr>
            <p:ph type="sldNum" sz="quarter" idx="15"/>
          </p:nvPr>
        </p:nvSpPr>
        <p:spPr/>
        <p:txBody>
          <a:bodyPr/>
          <a:lstStyle/>
          <a:p>
            <a:fld id="{593594CA-709A-42CF-BF0B-32BB163DE029}" type="slidenum">
              <a:rPr lang="en-US" smtClean="0"/>
              <a:pPr/>
              <a:t>‹#›</a:t>
            </a:fld>
            <a:endParaRPr lang="en-US" dirty="0"/>
          </a:p>
        </p:txBody>
      </p:sp>
      <p:sp>
        <p:nvSpPr>
          <p:cNvPr id="10" name="Footer Placeholder 9"/>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681835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9200" y="457200"/>
            <a:ext cx="2743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a:t>Click to edit Master title style</a:t>
            </a:r>
          </a:p>
        </p:txBody>
      </p:sp>
      <p:sp>
        <p:nvSpPr>
          <p:cNvPr id="3" name="Picture Placeholder 2"/>
          <p:cNvSpPr>
            <a:spLocks noGrp="1"/>
          </p:cNvSpPr>
          <p:nvPr>
            <p:ph type="pic" idx="1"/>
          </p:nvPr>
        </p:nvSpPr>
        <p:spPr>
          <a:xfrm>
            <a:off x="609600" y="457200"/>
            <a:ext cx="80264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a:t>Click icon to add picture</a:t>
            </a:r>
          </a:p>
        </p:txBody>
      </p:sp>
      <p:sp>
        <p:nvSpPr>
          <p:cNvPr id="4" name="Text Placeholder 3"/>
          <p:cNvSpPr>
            <a:spLocks noGrp="1"/>
          </p:cNvSpPr>
          <p:nvPr>
            <p:ph type="body" sz="half" idx="2"/>
          </p:nvPr>
        </p:nvSpPr>
        <p:spPr>
          <a:xfrm>
            <a:off x="8839200" y="1600200"/>
            <a:ext cx="27432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8" name="Date Placeholder 7"/>
          <p:cNvSpPr>
            <a:spLocks noGrp="1"/>
          </p:cNvSpPr>
          <p:nvPr>
            <p:ph type="dt" sz="half" idx="10"/>
          </p:nvPr>
        </p:nvSpPr>
        <p:spPr/>
        <p:txBody>
          <a:bodyPr/>
          <a:lstStyle/>
          <a:p>
            <a:fld id="{469E2383-D0E2-433F-82B5-C2949446E513}" type="datetimeFigureOut">
              <a:rPr lang="en-US" smtClean="0"/>
              <a:pPr/>
              <a:t>7/6/2019</a:t>
            </a:fld>
            <a:endParaRPr lang="en-US" dirty="0"/>
          </a:p>
        </p:txBody>
      </p:sp>
      <p:sp>
        <p:nvSpPr>
          <p:cNvPr id="9" name="Slide Number Placeholder 8"/>
          <p:cNvSpPr>
            <a:spLocks noGrp="1"/>
          </p:cNvSpPr>
          <p:nvPr>
            <p:ph type="sldNum" sz="quarter" idx="11"/>
          </p:nvPr>
        </p:nvSpPr>
        <p:spPr/>
        <p:txBody>
          <a:bodyPr/>
          <a:lstStyle/>
          <a:p>
            <a:fld id="{593594CA-709A-42CF-BF0B-32BB163DE029}"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417310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609600" y="1447800"/>
            <a:ext cx="10972800" cy="46783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7721600" y="6203667"/>
            <a:ext cx="3454400" cy="384048"/>
          </a:xfrm>
          <a:prstGeom prst="rect">
            <a:avLst/>
          </a:prstGeom>
        </p:spPr>
        <p:txBody>
          <a:bodyPr vert="horz" anchor="ctr" anchorCtr="0"/>
          <a:lstStyle>
            <a:lvl1pPr algn="l" eaLnBrk="1" latinLnBrk="0" hangingPunct="1">
              <a:defRPr kumimoji="0" sz="1200">
                <a:solidFill>
                  <a:schemeClr val="tx2"/>
                </a:solidFill>
              </a:defRPr>
            </a:lvl1pPr>
          </a:lstStyle>
          <a:p>
            <a:fld id="{469E2383-D0E2-433F-82B5-C2949446E513}" type="datetimeFigureOut">
              <a:rPr lang="en-US" smtClean="0"/>
              <a:pPr/>
              <a:t>7/6/2019</a:t>
            </a:fld>
            <a:endParaRPr lang="en-US" dirty="0"/>
          </a:p>
        </p:txBody>
      </p:sp>
      <p:sp>
        <p:nvSpPr>
          <p:cNvPr id="10" name="Footer Placeholder 9"/>
          <p:cNvSpPr>
            <a:spLocks noGrp="1"/>
          </p:cNvSpPr>
          <p:nvPr>
            <p:ph type="ftr" sz="quarter" idx="3"/>
          </p:nvPr>
        </p:nvSpPr>
        <p:spPr>
          <a:xfrm>
            <a:off x="2844800" y="6203667"/>
            <a:ext cx="47752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dirty="0"/>
          </a:p>
        </p:txBody>
      </p:sp>
      <p:sp>
        <p:nvSpPr>
          <p:cNvPr id="22" name="Slide Number Placeholder 21"/>
          <p:cNvSpPr>
            <a:spLocks noGrp="1"/>
          </p:cNvSpPr>
          <p:nvPr>
            <p:ph type="sldNum" sz="quarter" idx="4"/>
          </p:nvPr>
        </p:nvSpPr>
        <p:spPr>
          <a:xfrm>
            <a:off x="11214100" y="6181531"/>
            <a:ext cx="8128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593594CA-709A-42CF-BF0B-32BB163DE029}" type="slidenum">
              <a:rPr lang="en-US" smtClean="0"/>
              <a:pPr/>
              <a:t>‹#›</a:t>
            </a:fld>
            <a:endParaRPr lang="en-US" dirty="0"/>
          </a:p>
        </p:txBody>
      </p:sp>
      <p:sp>
        <p:nvSpPr>
          <p:cNvPr id="5" name="Title Placeholder 4"/>
          <p:cNvSpPr>
            <a:spLocks noGrp="1"/>
          </p:cNvSpPr>
          <p:nvPr>
            <p:ph type="title"/>
          </p:nvPr>
        </p:nvSpPr>
        <p:spPr>
          <a:xfrm>
            <a:off x="609600" y="152400"/>
            <a:ext cx="10972800" cy="1219200"/>
          </a:xfrm>
          <a:prstGeom prst="rect">
            <a:avLst/>
          </a:prstGeom>
          <a:ln w="6350" cap="rnd">
            <a:noFill/>
          </a:ln>
        </p:spPr>
        <p:txBody>
          <a:bodyPr vert="horz" anchor="b" anchorCtr="0">
            <a:normAutofit/>
          </a:bodyPr>
          <a:lstStyle/>
          <a:p>
            <a:r>
              <a:rPr kumimoji="0" lang="en-US"/>
              <a:t>Click to edit Master title style</a:t>
            </a:r>
          </a:p>
        </p:txBody>
      </p:sp>
    </p:spTree>
    <p:extLst>
      <p:ext uri="{BB962C8B-B14F-4D97-AF65-F5344CB8AC3E}">
        <p14:creationId xmlns:p14="http://schemas.microsoft.com/office/powerpoint/2010/main" val="11887392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3DCB95B-96B8-42C0-9FB4-95395C3CDC4E}"/>
              </a:ext>
            </a:extLst>
          </p:cNvPr>
          <p:cNvSpPr>
            <a:spLocks noGrp="1"/>
          </p:cNvSpPr>
          <p:nvPr>
            <p:ph type="subTitle" idx="1"/>
          </p:nvPr>
        </p:nvSpPr>
        <p:spPr/>
        <p:txBody>
          <a:bodyPr/>
          <a:lstStyle/>
          <a:p>
            <a:endParaRPr lang="en-US"/>
          </a:p>
        </p:txBody>
      </p:sp>
      <p:sp>
        <p:nvSpPr>
          <p:cNvPr id="2" name="Title 1">
            <a:extLst>
              <a:ext uri="{FF2B5EF4-FFF2-40B4-BE49-F238E27FC236}">
                <a16:creationId xmlns:a16="http://schemas.microsoft.com/office/drawing/2014/main" id="{EC8DD899-6594-41C9-8E09-74D6582D0A87}"/>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1191936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7F7037-5A69-43B4-BF2F-E1F84375E04D}"/>
              </a:ext>
            </a:extLst>
          </p:cNvPr>
          <p:cNvSpPr>
            <a:spLocks noGrp="1"/>
          </p:cNvSpPr>
          <p:nvPr>
            <p:ph idx="1"/>
          </p:nvPr>
        </p:nvSpPr>
        <p:spPr>
          <a:xfrm>
            <a:off x="838200" y="665683"/>
            <a:ext cx="10515600" cy="5511280"/>
          </a:xfrm>
        </p:spPr>
        <p:txBody>
          <a:bodyPr/>
          <a:lstStyle/>
          <a:p>
            <a:r>
              <a:rPr lang="en-US" dirty="0"/>
              <a:t>Her response, she got her physical need but not what matters most</a:t>
            </a:r>
          </a:p>
          <a:p>
            <a:r>
              <a:rPr lang="en-US" dirty="0"/>
              <a:t>He want to continue to probe till she get it  </a:t>
            </a:r>
          </a:p>
          <a:p>
            <a:endParaRPr lang="en-US" dirty="0"/>
          </a:p>
          <a:p>
            <a:pPr marL="0" indent="0">
              <a:buNone/>
            </a:pPr>
            <a:endParaRPr lang="en-US" dirty="0"/>
          </a:p>
        </p:txBody>
      </p:sp>
      <p:sp>
        <p:nvSpPr>
          <p:cNvPr id="7" name="TextBox 6">
            <a:extLst>
              <a:ext uri="{FF2B5EF4-FFF2-40B4-BE49-F238E27FC236}">
                <a16:creationId xmlns:a16="http://schemas.microsoft.com/office/drawing/2014/main" id="{FDA3F927-364D-4289-B766-C97634F76EE1}"/>
              </a:ext>
            </a:extLst>
          </p:cNvPr>
          <p:cNvSpPr txBox="1"/>
          <p:nvPr/>
        </p:nvSpPr>
        <p:spPr>
          <a:xfrm flipH="1">
            <a:off x="838200" y="1731873"/>
            <a:ext cx="9231781" cy="2246769"/>
          </a:xfrm>
          <a:prstGeom prst="rect">
            <a:avLst/>
          </a:prstGeom>
          <a:noFill/>
        </p:spPr>
        <p:txBody>
          <a:bodyPr wrap="square" rtlCol="0">
            <a:spAutoFit/>
          </a:bodyPr>
          <a:lstStyle/>
          <a:p>
            <a:pPr lvl="0"/>
            <a:r>
              <a:rPr lang="en-US" sz="2800" dirty="0">
                <a:solidFill>
                  <a:prstClr val="black"/>
                </a:solidFill>
              </a:rPr>
              <a:t>16 He told her, “Go, call your husband and come back.” </a:t>
            </a:r>
            <a:br>
              <a:rPr lang="en-US" sz="2800" dirty="0">
                <a:solidFill>
                  <a:prstClr val="black"/>
                </a:solidFill>
              </a:rPr>
            </a:br>
            <a:r>
              <a:rPr lang="en-US" sz="2800" dirty="0">
                <a:solidFill>
                  <a:prstClr val="black"/>
                </a:solidFill>
              </a:rPr>
              <a:t>17 “I have no husband,” she replied. Jesus said to her, “You are right when you say you have no husband. 18 The fact is, you have had five husbands, and the man you now have is not your husband. What you have just said is quite true.” </a:t>
            </a:r>
          </a:p>
        </p:txBody>
      </p:sp>
    </p:spTree>
    <p:extLst>
      <p:ext uri="{BB962C8B-B14F-4D97-AF65-F5344CB8AC3E}">
        <p14:creationId xmlns:p14="http://schemas.microsoft.com/office/powerpoint/2010/main" val="1208767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7F7037-5A69-43B4-BF2F-E1F84375E04D}"/>
              </a:ext>
            </a:extLst>
          </p:cNvPr>
          <p:cNvSpPr>
            <a:spLocks noGrp="1"/>
          </p:cNvSpPr>
          <p:nvPr>
            <p:ph idx="1"/>
          </p:nvPr>
        </p:nvSpPr>
        <p:spPr>
          <a:xfrm>
            <a:off x="838200" y="665683"/>
            <a:ext cx="10515600" cy="5511280"/>
          </a:xfrm>
        </p:spPr>
        <p:txBody>
          <a:bodyPr/>
          <a:lstStyle/>
          <a:p>
            <a:r>
              <a:rPr lang="en-US" dirty="0"/>
              <a:t>Her response, she got her physical need but not what matters most</a:t>
            </a:r>
          </a:p>
          <a:p>
            <a:r>
              <a:rPr lang="en-US" dirty="0"/>
              <a:t>He want to point out why she is the way she is </a:t>
            </a:r>
          </a:p>
          <a:p>
            <a:r>
              <a:rPr lang="en-US" dirty="0"/>
              <a:t>I got it, but what about …. Tradition, place and rituals </a:t>
            </a:r>
          </a:p>
          <a:p>
            <a:endParaRPr lang="en-US" dirty="0"/>
          </a:p>
          <a:p>
            <a:pPr marL="0" indent="0">
              <a:buNone/>
            </a:pPr>
            <a:endParaRPr lang="en-US" dirty="0"/>
          </a:p>
        </p:txBody>
      </p:sp>
      <p:sp>
        <p:nvSpPr>
          <p:cNvPr id="7" name="TextBox 6">
            <a:extLst>
              <a:ext uri="{FF2B5EF4-FFF2-40B4-BE49-F238E27FC236}">
                <a16:creationId xmlns:a16="http://schemas.microsoft.com/office/drawing/2014/main" id="{FDA3F927-364D-4289-B766-C97634F76EE1}"/>
              </a:ext>
            </a:extLst>
          </p:cNvPr>
          <p:cNvSpPr txBox="1"/>
          <p:nvPr/>
        </p:nvSpPr>
        <p:spPr>
          <a:xfrm flipH="1">
            <a:off x="999134" y="2178101"/>
            <a:ext cx="9231781" cy="1815882"/>
          </a:xfrm>
          <a:prstGeom prst="rect">
            <a:avLst/>
          </a:prstGeom>
          <a:noFill/>
        </p:spPr>
        <p:txBody>
          <a:bodyPr wrap="square" rtlCol="0">
            <a:spAutoFit/>
          </a:bodyPr>
          <a:lstStyle/>
          <a:p>
            <a:pPr lvl="0"/>
            <a:r>
              <a:rPr lang="en-US" sz="2800" dirty="0">
                <a:solidFill>
                  <a:prstClr val="black"/>
                </a:solidFill>
              </a:rPr>
              <a:t>19 “Sir,” the woman said, “I can see that you are a prophet. 20 Our ancestors worshiped on this mountain, but you Jews claim that the place where we must worship is in Jerusalem.” </a:t>
            </a:r>
          </a:p>
          <a:p>
            <a:pPr lvl="0"/>
            <a:endParaRPr lang="en-US" sz="2800" dirty="0">
              <a:solidFill>
                <a:prstClr val="black"/>
              </a:solidFill>
            </a:endParaRPr>
          </a:p>
        </p:txBody>
      </p:sp>
    </p:spTree>
    <p:extLst>
      <p:ext uri="{BB962C8B-B14F-4D97-AF65-F5344CB8AC3E}">
        <p14:creationId xmlns:p14="http://schemas.microsoft.com/office/powerpoint/2010/main" val="129031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7F7037-5A69-43B4-BF2F-E1F84375E04D}"/>
              </a:ext>
            </a:extLst>
          </p:cNvPr>
          <p:cNvSpPr>
            <a:spLocks noGrp="1"/>
          </p:cNvSpPr>
          <p:nvPr>
            <p:ph idx="1"/>
          </p:nvPr>
        </p:nvSpPr>
        <p:spPr>
          <a:xfrm>
            <a:off x="838200" y="665683"/>
            <a:ext cx="10515600" cy="5511280"/>
          </a:xfrm>
        </p:spPr>
        <p:txBody>
          <a:bodyPr/>
          <a:lstStyle/>
          <a:p>
            <a:r>
              <a:rPr lang="en-US" dirty="0"/>
              <a:t>Her response, she got her physical need but not what matters most</a:t>
            </a:r>
          </a:p>
          <a:p>
            <a:r>
              <a:rPr lang="en-US" dirty="0"/>
              <a:t>He want to point out why she is the way she is </a:t>
            </a:r>
          </a:p>
          <a:p>
            <a:r>
              <a:rPr lang="en-US" dirty="0"/>
              <a:t>I got it, but what about …. Tradition, place and rituals </a:t>
            </a:r>
          </a:p>
          <a:p>
            <a:endParaRPr lang="en-US" dirty="0"/>
          </a:p>
          <a:p>
            <a:pPr marL="0" indent="0">
              <a:buNone/>
            </a:pPr>
            <a:endParaRPr lang="en-US" dirty="0"/>
          </a:p>
        </p:txBody>
      </p:sp>
      <p:sp>
        <p:nvSpPr>
          <p:cNvPr id="7" name="TextBox 6">
            <a:extLst>
              <a:ext uri="{FF2B5EF4-FFF2-40B4-BE49-F238E27FC236}">
                <a16:creationId xmlns:a16="http://schemas.microsoft.com/office/drawing/2014/main" id="{FDA3F927-364D-4289-B766-C97634F76EE1}"/>
              </a:ext>
            </a:extLst>
          </p:cNvPr>
          <p:cNvSpPr txBox="1"/>
          <p:nvPr/>
        </p:nvSpPr>
        <p:spPr>
          <a:xfrm flipH="1">
            <a:off x="1199691" y="2178101"/>
            <a:ext cx="10241281" cy="3970318"/>
          </a:xfrm>
          <a:prstGeom prst="rect">
            <a:avLst/>
          </a:prstGeom>
          <a:noFill/>
        </p:spPr>
        <p:txBody>
          <a:bodyPr wrap="square" rtlCol="0">
            <a:spAutoFit/>
          </a:bodyPr>
          <a:lstStyle/>
          <a:p>
            <a:pPr lvl="0"/>
            <a:r>
              <a:rPr lang="en-US" sz="2800" dirty="0">
                <a:solidFill>
                  <a:prstClr val="black"/>
                </a:solidFill>
              </a:rPr>
              <a:t>21 “Woman,” Jesus replied, “believe me, a time is coming when you will worship the Father neither on this mountain nor in Jerusalem. 22 You Samaritans worship what you do not know; we worship what we do know, for salvation is from the Jews. 23 Yet a time is coming and has now come when the true worshipers will worship the Father in </a:t>
            </a:r>
            <a:r>
              <a:rPr lang="en-US" sz="2800" b="1" u="sng" dirty="0">
                <a:solidFill>
                  <a:prstClr val="black"/>
                </a:solidFill>
              </a:rPr>
              <a:t>spirit</a:t>
            </a:r>
            <a:r>
              <a:rPr lang="en-US" sz="2800" dirty="0">
                <a:solidFill>
                  <a:prstClr val="black"/>
                </a:solidFill>
              </a:rPr>
              <a:t> and </a:t>
            </a:r>
            <a:r>
              <a:rPr lang="en-US" sz="2800" b="1" u="sng" dirty="0">
                <a:solidFill>
                  <a:prstClr val="black"/>
                </a:solidFill>
              </a:rPr>
              <a:t>in truth</a:t>
            </a:r>
            <a:r>
              <a:rPr lang="en-US" sz="2800" dirty="0">
                <a:solidFill>
                  <a:prstClr val="black"/>
                </a:solidFill>
              </a:rPr>
              <a:t>, for they are the kind of worshipers the Father seeks. 24 God is Spirit, and his worshipers must worship </a:t>
            </a:r>
            <a:r>
              <a:rPr lang="en-US" sz="2800" b="1" u="sng" dirty="0">
                <a:solidFill>
                  <a:prstClr val="black"/>
                </a:solidFill>
              </a:rPr>
              <a:t>in spirit </a:t>
            </a:r>
            <a:r>
              <a:rPr lang="en-US" sz="2800" dirty="0">
                <a:solidFill>
                  <a:prstClr val="black"/>
                </a:solidFill>
              </a:rPr>
              <a:t>and </a:t>
            </a:r>
            <a:r>
              <a:rPr lang="en-US" sz="2800" b="1" u="sng" dirty="0">
                <a:solidFill>
                  <a:prstClr val="black"/>
                </a:solidFill>
              </a:rPr>
              <a:t>in truth</a:t>
            </a:r>
            <a:r>
              <a:rPr lang="en-US" sz="2800" dirty="0">
                <a:solidFill>
                  <a:prstClr val="black"/>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2167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7F7037-5A69-43B4-BF2F-E1F84375E04D}"/>
              </a:ext>
            </a:extLst>
          </p:cNvPr>
          <p:cNvSpPr>
            <a:spLocks noGrp="1"/>
          </p:cNvSpPr>
          <p:nvPr>
            <p:ph idx="1"/>
          </p:nvPr>
        </p:nvSpPr>
        <p:spPr>
          <a:xfrm>
            <a:off x="838200" y="665683"/>
            <a:ext cx="10515600" cy="5511280"/>
          </a:xfrm>
        </p:spPr>
        <p:txBody>
          <a:bodyPr/>
          <a:lstStyle/>
          <a:p>
            <a:r>
              <a:rPr lang="en-US" dirty="0"/>
              <a:t>Her response, she got her physical need but not what matters most</a:t>
            </a:r>
          </a:p>
          <a:p>
            <a:r>
              <a:rPr lang="en-US" dirty="0"/>
              <a:t>He want to point out why she is the way she is </a:t>
            </a:r>
          </a:p>
          <a:p>
            <a:r>
              <a:rPr lang="en-US" dirty="0"/>
              <a:t>I got it, but what about …. Tradition, place and rituals </a:t>
            </a:r>
          </a:p>
          <a:p>
            <a:r>
              <a:rPr lang="en-US" dirty="0"/>
              <a:t>One more thing </a:t>
            </a:r>
          </a:p>
          <a:p>
            <a:endParaRPr lang="en-US" dirty="0"/>
          </a:p>
          <a:p>
            <a:pPr marL="0" indent="0">
              <a:buNone/>
            </a:pPr>
            <a:endParaRPr lang="en-US" dirty="0"/>
          </a:p>
        </p:txBody>
      </p:sp>
      <p:sp>
        <p:nvSpPr>
          <p:cNvPr id="7" name="TextBox 6">
            <a:extLst>
              <a:ext uri="{FF2B5EF4-FFF2-40B4-BE49-F238E27FC236}">
                <a16:creationId xmlns:a16="http://schemas.microsoft.com/office/drawing/2014/main" id="{FDA3F927-364D-4289-B766-C97634F76EE1}"/>
              </a:ext>
            </a:extLst>
          </p:cNvPr>
          <p:cNvSpPr txBox="1"/>
          <p:nvPr/>
        </p:nvSpPr>
        <p:spPr>
          <a:xfrm flipH="1">
            <a:off x="1199691" y="2602383"/>
            <a:ext cx="10241281" cy="954107"/>
          </a:xfrm>
          <a:prstGeom prst="rect">
            <a:avLst/>
          </a:prstGeom>
          <a:noFill/>
        </p:spPr>
        <p:txBody>
          <a:bodyPr wrap="square" rtlCol="0">
            <a:spAutoFit/>
          </a:bodyPr>
          <a:lstStyle/>
          <a:p>
            <a:pPr lvl="0"/>
            <a:r>
              <a:rPr lang="en-US" sz="2800" dirty="0">
                <a:solidFill>
                  <a:prstClr val="black"/>
                </a:solidFill>
              </a:rPr>
              <a:t>25 The woman said, “I know that Messiah is coming. When he comes, he will explain everything to us.”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8515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7F7037-5A69-43B4-BF2F-E1F84375E04D}"/>
              </a:ext>
            </a:extLst>
          </p:cNvPr>
          <p:cNvSpPr>
            <a:spLocks noGrp="1"/>
          </p:cNvSpPr>
          <p:nvPr>
            <p:ph idx="1"/>
          </p:nvPr>
        </p:nvSpPr>
        <p:spPr>
          <a:xfrm>
            <a:off x="838200" y="665683"/>
            <a:ext cx="10515600" cy="5511280"/>
          </a:xfrm>
        </p:spPr>
        <p:txBody>
          <a:bodyPr/>
          <a:lstStyle/>
          <a:p>
            <a:r>
              <a:rPr lang="en-US" dirty="0"/>
              <a:t>Her response, she got her physical need but not what matters most</a:t>
            </a:r>
          </a:p>
          <a:p>
            <a:r>
              <a:rPr lang="en-US" dirty="0"/>
              <a:t>He want to point out why she is the way she is </a:t>
            </a:r>
          </a:p>
          <a:p>
            <a:r>
              <a:rPr lang="en-US" dirty="0"/>
              <a:t>I got it, but what about …. Tradition, place and rituals </a:t>
            </a:r>
          </a:p>
          <a:p>
            <a:r>
              <a:rPr lang="en-US" dirty="0"/>
              <a:t>One more thing </a:t>
            </a:r>
          </a:p>
          <a:p>
            <a:endParaRPr lang="en-US" dirty="0"/>
          </a:p>
          <a:p>
            <a:pPr marL="0" indent="0">
              <a:buNone/>
            </a:pPr>
            <a:endParaRPr lang="en-US" dirty="0"/>
          </a:p>
        </p:txBody>
      </p:sp>
      <p:sp>
        <p:nvSpPr>
          <p:cNvPr id="7" name="TextBox 6">
            <a:extLst>
              <a:ext uri="{FF2B5EF4-FFF2-40B4-BE49-F238E27FC236}">
                <a16:creationId xmlns:a16="http://schemas.microsoft.com/office/drawing/2014/main" id="{FDA3F927-364D-4289-B766-C97634F76EE1}"/>
              </a:ext>
            </a:extLst>
          </p:cNvPr>
          <p:cNvSpPr txBox="1"/>
          <p:nvPr/>
        </p:nvSpPr>
        <p:spPr>
          <a:xfrm flipH="1">
            <a:off x="1199691" y="2602383"/>
            <a:ext cx="10241281" cy="1384995"/>
          </a:xfrm>
          <a:prstGeom prst="rect">
            <a:avLst/>
          </a:prstGeom>
          <a:noFill/>
        </p:spPr>
        <p:txBody>
          <a:bodyPr wrap="square" rtlCol="0">
            <a:spAutoFit/>
          </a:bodyPr>
          <a:lstStyle/>
          <a:p>
            <a:pPr lvl="0"/>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25 The woman said, “I know that Messiah is coming. When he comes, he will explain everything to </a:t>
            </a:r>
            <a:r>
              <a:rPr lang="en-US" sz="2800" dirty="0">
                <a:solidFill>
                  <a:prstClr val="black"/>
                </a:solidFill>
              </a:rPr>
              <a:t>us.” 26 Then Jesus declared, “I, the one speaking to you—I am he.”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722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7F7037-5A69-43B4-BF2F-E1F84375E04D}"/>
              </a:ext>
            </a:extLst>
          </p:cNvPr>
          <p:cNvSpPr>
            <a:spLocks noGrp="1"/>
          </p:cNvSpPr>
          <p:nvPr>
            <p:ph idx="1"/>
          </p:nvPr>
        </p:nvSpPr>
        <p:spPr>
          <a:xfrm>
            <a:off x="838200" y="665683"/>
            <a:ext cx="10515600" cy="5511280"/>
          </a:xfrm>
        </p:spPr>
        <p:txBody>
          <a:bodyPr>
            <a:normAutofit/>
          </a:bodyPr>
          <a:lstStyle/>
          <a:p>
            <a:r>
              <a:rPr lang="en-US" dirty="0"/>
              <a:t>Her response, she got her physical need but not what matters most</a:t>
            </a:r>
          </a:p>
          <a:p>
            <a:r>
              <a:rPr lang="en-US" dirty="0"/>
              <a:t>He want to point out why she is the way she is </a:t>
            </a:r>
          </a:p>
          <a:p>
            <a:r>
              <a:rPr lang="en-US" dirty="0"/>
              <a:t>I got it, but what about …. Tradition, place and rituals </a:t>
            </a:r>
          </a:p>
          <a:p>
            <a:r>
              <a:rPr lang="en-US" dirty="0"/>
              <a:t>One more thing </a:t>
            </a:r>
          </a:p>
          <a:p>
            <a:r>
              <a:rPr lang="en-US" dirty="0"/>
              <a:t>The woman is thirsty and she has tried everything to get satisfaction </a:t>
            </a:r>
          </a:p>
          <a:p>
            <a:pPr lvl="1"/>
            <a:r>
              <a:rPr lang="en-US" dirty="0"/>
              <a:t>Multiple partners</a:t>
            </a:r>
          </a:p>
          <a:p>
            <a:pPr lvl="1"/>
            <a:r>
              <a:rPr lang="en-US" dirty="0"/>
              <a:t>Tradition</a:t>
            </a:r>
          </a:p>
          <a:p>
            <a:pPr lvl="1"/>
            <a:r>
              <a:rPr lang="en-US" dirty="0"/>
              <a:t>Future prophesies </a:t>
            </a:r>
          </a:p>
          <a:p>
            <a:pPr marL="457200" lvl="1" indent="0">
              <a:buNone/>
            </a:pPr>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852607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7F7037-5A69-43B4-BF2F-E1F84375E04D}"/>
              </a:ext>
            </a:extLst>
          </p:cNvPr>
          <p:cNvSpPr>
            <a:spLocks noGrp="1"/>
          </p:cNvSpPr>
          <p:nvPr>
            <p:ph idx="1"/>
          </p:nvPr>
        </p:nvSpPr>
        <p:spPr>
          <a:xfrm>
            <a:off x="838200" y="665683"/>
            <a:ext cx="10515600" cy="5511280"/>
          </a:xfrm>
        </p:spPr>
        <p:txBody>
          <a:bodyPr/>
          <a:lstStyle/>
          <a:p>
            <a:r>
              <a:rPr lang="en-US" dirty="0"/>
              <a:t>Her response, she got her physical need but not what matters most</a:t>
            </a:r>
          </a:p>
          <a:p>
            <a:r>
              <a:rPr lang="en-US" dirty="0"/>
              <a:t>He want to point out why she is the way she is </a:t>
            </a:r>
          </a:p>
          <a:p>
            <a:r>
              <a:rPr lang="en-US" dirty="0"/>
              <a:t>I got it, but what about …. Tradition, place and rituals </a:t>
            </a:r>
          </a:p>
          <a:p>
            <a:r>
              <a:rPr lang="en-US" dirty="0"/>
              <a:t>One more thing </a:t>
            </a:r>
          </a:p>
          <a:p>
            <a:pPr lvl="1"/>
            <a:r>
              <a:rPr lang="en-US" dirty="0"/>
              <a:t>No tradition, no cleaning up yourself first, no waiting </a:t>
            </a:r>
          </a:p>
          <a:p>
            <a:pPr lvl="1"/>
            <a:r>
              <a:rPr lang="en-US" dirty="0"/>
              <a:t>Admit your thirst and ask for the living water </a:t>
            </a:r>
          </a:p>
          <a:p>
            <a:pPr marL="457200" lvl="1" indent="0">
              <a:buNone/>
            </a:pPr>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470869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FF3BA6-671A-4EC2-AC58-51F7F4482402}"/>
              </a:ext>
            </a:extLst>
          </p:cNvPr>
          <p:cNvSpPr>
            <a:spLocks noGrp="1"/>
          </p:cNvSpPr>
          <p:nvPr>
            <p:ph idx="1"/>
          </p:nvPr>
        </p:nvSpPr>
        <p:spPr>
          <a:xfrm>
            <a:off x="838200" y="709574"/>
            <a:ext cx="10515600" cy="5467389"/>
          </a:xfrm>
        </p:spPr>
        <p:txBody>
          <a:bodyPr/>
          <a:lstStyle/>
          <a:p>
            <a:r>
              <a:rPr lang="en-US" dirty="0"/>
              <a:t>This living water is not only for us to keep </a:t>
            </a:r>
          </a:p>
          <a:p>
            <a:pPr marL="0" indent="0">
              <a:buNone/>
            </a:pPr>
            <a:endParaRPr lang="en-US" dirty="0"/>
          </a:p>
        </p:txBody>
      </p:sp>
      <p:sp>
        <p:nvSpPr>
          <p:cNvPr id="5" name="TextBox 4">
            <a:extLst>
              <a:ext uri="{FF2B5EF4-FFF2-40B4-BE49-F238E27FC236}">
                <a16:creationId xmlns:a16="http://schemas.microsoft.com/office/drawing/2014/main" id="{A06099C9-959F-4059-8A65-EF95F8600155}"/>
              </a:ext>
            </a:extLst>
          </p:cNvPr>
          <p:cNvSpPr txBox="1"/>
          <p:nvPr/>
        </p:nvSpPr>
        <p:spPr>
          <a:xfrm>
            <a:off x="1258824" y="1353313"/>
            <a:ext cx="9362845" cy="1815882"/>
          </a:xfrm>
          <a:prstGeom prst="rect">
            <a:avLst/>
          </a:prstGeom>
          <a:noFill/>
        </p:spPr>
        <p:txBody>
          <a:bodyPr wrap="square" rtlCol="0">
            <a:spAutoFit/>
          </a:bodyPr>
          <a:lstStyle/>
          <a:p>
            <a:r>
              <a:rPr lang="en-US" sz="2800" dirty="0"/>
              <a:t>28 Then, </a:t>
            </a:r>
            <a:r>
              <a:rPr lang="en-US" sz="2800" b="1" u="sng" dirty="0"/>
              <a:t>leaving her water jar</a:t>
            </a:r>
            <a:r>
              <a:rPr lang="en-US" sz="2800" dirty="0"/>
              <a:t>, the woman went back to the town and said to the people, 29 “</a:t>
            </a:r>
            <a:r>
              <a:rPr lang="en-US" sz="2800" b="1" u="sng" dirty="0"/>
              <a:t>Come, see </a:t>
            </a:r>
            <a:r>
              <a:rPr lang="en-US" sz="2800" dirty="0"/>
              <a:t>a man who told me everything I ever did. Could this be the Messiah?” 30 They came out of the town and made their way toward him . . .</a:t>
            </a:r>
          </a:p>
        </p:txBody>
      </p:sp>
    </p:spTree>
    <p:extLst>
      <p:ext uri="{BB962C8B-B14F-4D97-AF65-F5344CB8AC3E}">
        <p14:creationId xmlns:p14="http://schemas.microsoft.com/office/powerpoint/2010/main" val="4167598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FF3BA6-671A-4EC2-AC58-51F7F4482402}"/>
              </a:ext>
            </a:extLst>
          </p:cNvPr>
          <p:cNvSpPr>
            <a:spLocks noGrp="1"/>
          </p:cNvSpPr>
          <p:nvPr>
            <p:ph idx="1"/>
          </p:nvPr>
        </p:nvSpPr>
        <p:spPr>
          <a:xfrm>
            <a:off x="838200" y="709574"/>
            <a:ext cx="10515600" cy="5467389"/>
          </a:xfrm>
        </p:spPr>
        <p:txBody>
          <a:bodyPr/>
          <a:lstStyle/>
          <a:p>
            <a:r>
              <a:rPr lang="en-US" dirty="0"/>
              <a:t>This living water is not only for us to keep </a:t>
            </a:r>
          </a:p>
          <a:p>
            <a:pPr marL="0" indent="0">
              <a:buNone/>
            </a:pPr>
            <a:endParaRPr lang="en-US" dirty="0"/>
          </a:p>
        </p:txBody>
      </p:sp>
      <p:sp>
        <p:nvSpPr>
          <p:cNvPr id="5" name="TextBox 4">
            <a:extLst>
              <a:ext uri="{FF2B5EF4-FFF2-40B4-BE49-F238E27FC236}">
                <a16:creationId xmlns:a16="http://schemas.microsoft.com/office/drawing/2014/main" id="{A06099C9-959F-4059-8A65-EF95F8600155}"/>
              </a:ext>
            </a:extLst>
          </p:cNvPr>
          <p:cNvSpPr txBox="1"/>
          <p:nvPr/>
        </p:nvSpPr>
        <p:spPr>
          <a:xfrm>
            <a:off x="1258824" y="1353313"/>
            <a:ext cx="9362845" cy="2246769"/>
          </a:xfrm>
          <a:prstGeom prst="rect">
            <a:avLst/>
          </a:prstGeom>
          <a:noFill/>
        </p:spPr>
        <p:txBody>
          <a:bodyPr wrap="square" rtlCol="0">
            <a:spAutoFit/>
          </a:bodyPr>
          <a:lstStyle/>
          <a:p>
            <a:pPr lvl="0"/>
            <a:r>
              <a:rPr lang="en-US" sz="2800" dirty="0">
                <a:solidFill>
                  <a:prstClr val="black"/>
                </a:solidFill>
              </a:rPr>
              <a:t>39 Many of the Samaritans from that town </a:t>
            </a:r>
            <a:r>
              <a:rPr lang="en-US" sz="2800" b="1" u="sng" dirty="0">
                <a:solidFill>
                  <a:prstClr val="black"/>
                </a:solidFill>
              </a:rPr>
              <a:t>believed in him </a:t>
            </a:r>
            <a:r>
              <a:rPr lang="en-US" sz="2800" dirty="0">
                <a:solidFill>
                  <a:prstClr val="black"/>
                </a:solidFill>
              </a:rPr>
              <a:t>because of </a:t>
            </a:r>
            <a:r>
              <a:rPr lang="en-US" sz="2800" b="1" u="sng" dirty="0">
                <a:solidFill>
                  <a:prstClr val="black"/>
                </a:solidFill>
              </a:rPr>
              <a:t>the woman’s testimony</a:t>
            </a:r>
            <a:r>
              <a:rPr lang="en-US" sz="2800" dirty="0">
                <a:solidFill>
                  <a:prstClr val="black"/>
                </a:solidFill>
              </a:rPr>
              <a:t>, “He told me everything I ever did.” 40 So when the Samaritans came to him, they urged him to stay with them, and he stayed two days. 41 And because of his words many more became believers.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002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BB2B06-885D-4BB3-A3F1-51383F1F7B0B}"/>
              </a:ext>
            </a:extLst>
          </p:cNvPr>
          <p:cNvSpPr>
            <a:spLocks noGrp="1"/>
          </p:cNvSpPr>
          <p:nvPr>
            <p:ph idx="1"/>
          </p:nvPr>
        </p:nvSpPr>
        <p:spPr>
          <a:xfrm>
            <a:off x="838200" y="607162"/>
            <a:ext cx="10515600" cy="5569801"/>
          </a:xfrm>
        </p:spPr>
        <p:txBody>
          <a:bodyPr/>
          <a:lstStyle/>
          <a:p>
            <a:pPr algn="ctr"/>
            <a:r>
              <a:rPr lang="en-US" dirty="0"/>
              <a:t>Tip for us to give away the living water</a:t>
            </a:r>
          </a:p>
          <a:p>
            <a:r>
              <a:rPr lang="en-US" dirty="0"/>
              <a:t>Look beyond our daily living activities; many thirsty people around us </a:t>
            </a:r>
          </a:p>
          <a:p>
            <a:pPr marL="0" indent="0">
              <a:buNone/>
            </a:pPr>
            <a:endParaRPr lang="en-US" dirty="0"/>
          </a:p>
        </p:txBody>
      </p:sp>
      <p:sp>
        <p:nvSpPr>
          <p:cNvPr id="5" name="TextBox 4">
            <a:extLst>
              <a:ext uri="{FF2B5EF4-FFF2-40B4-BE49-F238E27FC236}">
                <a16:creationId xmlns:a16="http://schemas.microsoft.com/office/drawing/2014/main" id="{6B031965-080F-4340-B623-2D24C1CC5D9F}"/>
              </a:ext>
            </a:extLst>
          </p:cNvPr>
          <p:cNvSpPr txBox="1"/>
          <p:nvPr/>
        </p:nvSpPr>
        <p:spPr>
          <a:xfrm>
            <a:off x="1228952" y="1715415"/>
            <a:ext cx="9838946" cy="1384995"/>
          </a:xfrm>
          <a:prstGeom prst="rect">
            <a:avLst/>
          </a:prstGeom>
          <a:noFill/>
        </p:spPr>
        <p:txBody>
          <a:bodyPr wrap="square" rtlCol="0">
            <a:spAutoFit/>
          </a:bodyPr>
          <a:lstStyle/>
          <a:p>
            <a:r>
              <a:rPr lang="en-US" sz="2800" dirty="0"/>
              <a:t>35 Don’t you have a saying, ‘It’s </a:t>
            </a:r>
            <a:r>
              <a:rPr lang="en-US" sz="2800" b="1" u="sng" dirty="0"/>
              <a:t>still four months until harvest</a:t>
            </a:r>
            <a:r>
              <a:rPr lang="en-US" sz="2800" dirty="0"/>
              <a:t>’? I tell you, </a:t>
            </a:r>
            <a:r>
              <a:rPr lang="en-US" sz="2800" b="1" u="sng" dirty="0"/>
              <a:t>open your eyes and look at the fields</a:t>
            </a:r>
            <a:r>
              <a:rPr lang="en-US" sz="2800" dirty="0"/>
              <a:t>! They are ripe for harvest. </a:t>
            </a:r>
          </a:p>
        </p:txBody>
      </p:sp>
    </p:spTree>
    <p:extLst>
      <p:ext uri="{BB962C8B-B14F-4D97-AF65-F5344CB8AC3E}">
        <p14:creationId xmlns:p14="http://schemas.microsoft.com/office/powerpoint/2010/main" val="1541334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0E8867-495C-4E33-BA10-C4CD05063AB7}"/>
              </a:ext>
            </a:extLst>
          </p:cNvPr>
          <p:cNvSpPr>
            <a:spLocks noGrp="1"/>
          </p:cNvSpPr>
          <p:nvPr>
            <p:ph idx="1"/>
          </p:nvPr>
        </p:nvSpPr>
        <p:spPr>
          <a:xfrm>
            <a:off x="838200" y="658368"/>
            <a:ext cx="10515600" cy="5518595"/>
          </a:xfrm>
        </p:spPr>
        <p:txBody>
          <a:bodyPr>
            <a:normAutofit lnSpcReduction="10000"/>
          </a:bodyPr>
          <a:lstStyle/>
          <a:p>
            <a:r>
              <a:rPr lang="en-US" sz="3600" dirty="0"/>
              <a:t>John 4:3 So Jesus left Judea and went back once more to Galilee. 4 Now he had to go through Samaria. 5 So he came to a town in Samaria called Sychar, near the plot of ground Jacob had given to his son Joseph. 6 Jacob’s well was there, and Jesus, tired as he was from the journey, sat down by the well. </a:t>
            </a:r>
            <a:r>
              <a:rPr lang="en-US" sz="3600" u="sng" dirty="0"/>
              <a:t>It was about noon. </a:t>
            </a:r>
            <a:r>
              <a:rPr lang="en-US" sz="3600" dirty="0"/>
              <a:t>7 When a Samaritan </a:t>
            </a:r>
            <a:r>
              <a:rPr lang="en-US" sz="3600" u="sng" dirty="0"/>
              <a:t>woman came to draw water, </a:t>
            </a:r>
            <a:r>
              <a:rPr lang="en-US" sz="3600" dirty="0"/>
              <a:t>Jesus said to her, “Will you give me a drink?” 8 (His disciples had gone into the town to buy food.)</a:t>
            </a:r>
          </a:p>
          <a:p>
            <a:endParaRPr lang="en-US" dirty="0"/>
          </a:p>
        </p:txBody>
      </p:sp>
    </p:spTree>
    <p:extLst>
      <p:ext uri="{BB962C8B-B14F-4D97-AF65-F5344CB8AC3E}">
        <p14:creationId xmlns:p14="http://schemas.microsoft.com/office/powerpoint/2010/main" val="271005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BB2B06-885D-4BB3-A3F1-51383F1F7B0B}"/>
              </a:ext>
            </a:extLst>
          </p:cNvPr>
          <p:cNvSpPr>
            <a:spLocks noGrp="1"/>
          </p:cNvSpPr>
          <p:nvPr>
            <p:ph idx="1"/>
          </p:nvPr>
        </p:nvSpPr>
        <p:spPr>
          <a:xfrm>
            <a:off x="838200" y="607162"/>
            <a:ext cx="10515600" cy="5569801"/>
          </a:xfrm>
        </p:spPr>
        <p:txBody>
          <a:bodyPr/>
          <a:lstStyle/>
          <a:p>
            <a:pPr algn="ctr"/>
            <a:r>
              <a:rPr lang="en-US" dirty="0"/>
              <a:t>Tip for us to give away the living water</a:t>
            </a:r>
          </a:p>
          <a:p>
            <a:r>
              <a:rPr lang="en-US" dirty="0"/>
              <a:t>Look beyond our daily living activities; many thirsty people around us</a:t>
            </a:r>
          </a:p>
          <a:p>
            <a:pPr lvl="1"/>
            <a:r>
              <a:rPr lang="en-US" dirty="0"/>
              <a:t>Our neighbors : beyond the daily struggle </a:t>
            </a:r>
          </a:p>
          <a:p>
            <a:pPr lvl="1"/>
            <a:r>
              <a:rPr lang="en-US" dirty="0"/>
              <a:t>Around the world : beyond the headlines </a:t>
            </a:r>
          </a:p>
          <a:p>
            <a:pPr marL="0" indent="0">
              <a:buNone/>
            </a:pPr>
            <a:endParaRPr lang="en-US" dirty="0"/>
          </a:p>
        </p:txBody>
      </p:sp>
    </p:spTree>
    <p:extLst>
      <p:ext uri="{BB962C8B-B14F-4D97-AF65-F5344CB8AC3E}">
        <p14:creationId xmlns:p14="http://schemas.microsoft.com/office/powerpoint/2010/main" val="2773476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BB2B06-885D-4BB3-A3F1-51383F1F7B0B}"/>
              </a:ext>
            </a:extLst>
          </p:cNvPr>
          <p:cNvSpPr>
            <a:spLocks noGrp="1"/>
          </p:cNvSpPr>
          <p:nvPr>
            <p:ph idx="1"/>
          </p:nvPr>
        </p:nvSpPr>
        <p:spPr>
          <a:xfrm>
            <a:off x="838200" y="607162"/>
            <a:ext cx="10515600" cy="5569801"/>
          </a:xfrm>
        </p:spPr>
        <p:txBody>
          <a:bodyPr/>
          <a:lstStyle/>
          <a:p>
            <a:pPr algn="ctr"/>
            <a:r>
              <a:rPr lang="en-US" dirty="0"/>
              <a:t>Tip for us to give away the living water</a:t>
            </a:r>
          </a:p>
          <a:p>
            <a:r>
              <a:rPr lang="en-US" dirty="0"/>
              <a:t>Look beyond our daily living activities; many thirsty people around us</a:t>
            </a:r>
          </a:p>
          <a:p>
            <a:pPr lvl="1"/>
            <a:r>
              <a:rPr lang="en-US" dirty="0"/>
              <a:t>Our neighbors : beyond the daily struggle </a:t>
            </a:r>
          </a:p>
          <a:p>
            <a:pPr lvl="1"/>
            <a:r>
              <a:rPr lang="en-US" dirty="0"/>
              <a:t>Around the world : beyond the headlines </a:t>
            </a:r>
          </a:p>
          <a:p>
            <a:pPr lvl="1"/>
            <a:r>
              <a:rPr lang="en-US" dirty="0"/>
              <a:t>What he is saying is: wherever you look there are thirsty people</a:t>
            </a:r>
          </a:p>
          <a:p>
            <a:pPr lvl="1"/>
            <a:r>
              <a:rPr lang="en-US" dirty="0"/>
              <a:t>Besides were we get partner with Jesus, there is a reward attached to it  </a:t>
            </a:r>
          </a:p>
          <a:p>
            <a:pPr lvl="1"/>
            <a:endParaRPr lang="en-US" dirty="0"/>
          </a:p>
          <a:p>
            <a:pPr marL="0" indent="0">
              <a:buNone/>
            </a:pPr>
            <a:endParaRPr lang="en-US" dirty="0"/>
          </a:p>
        </p:txBody>
      </p:sp>
      <p:sp>
        <p:nvSpPr>
          <p:cNvPr id="2" name="TextBox 1">
            <a:extLst>
              <a:ext uri="{FF2B5EF4-FFF2-40B4-BE49-F238E27FC236}">
                <a16:creationId xmlns:a16="http://schemas.microsoft.com/office/drawing/2014/main" id="{1BC4356F-4CCD-45F0-B680-14FC2F74806F}"/>
              </a:ext>
            </a:extLst>
          </p:cNvPr>
          <p:cNvSpPr txBox="1"/>
          <p:nvPr/>
        </p:nvSpPr>
        <p:spPr>
          <a:xfrm>
            <a:off x="1393371" y="3613666"/>
            <a:ext cx="9170126" cy="1384995"/>
          </a:xfrm>
          <a:prstGeom prst="rect">
            <a:avLst/>
          </a:prstGeom>
          <a:noFill/>
        </p:spPr>
        <p:txBody>
          <a:bodyPr wrap="square" rtlCol="0">
            <a:spAutoFit/>
          </a:bodyPr>
          <a:lstStyle/>
          <a:p>
            <a:r>
              <a:rPr lang="en-US" sz="2800" dirty="0"/>
              <a:t>31His disciples were saying to him, "Rabbi, eat something!"</a:t>
            </a:r>
          </a:p>
          <a:p>
            <a:r>
              <a:rPr lang="en-US" sz="2800" dirty="0"/>
              <a:t>32But he said to them, "I have food to eat that you know nothing about."</a:t>
            </a:r>
            <a:endParaRPr lang="en-US" dirty="0"/>
          </a:p>
        </p:txBody>
      </p:sp>
    </p:spTree>
    <p:extLst>
      <p:ext uri="{BB962C8B-B14F-4D97-AF65-F5344CB8AC3E}">
        <p14:creationId xmlns:p14="http://schemas.microsoft.com/office/powerpoint/2010/main" val="3492634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2400" dirty="0"/>
          </a:p>
          <a:p>
            <a:endParaRPr lang="en-US" sz="3600" dirty="0"/>
          </a:p>
          <a:p>
            <a:endParaRPr lang="en-US" sz="3600" dirty="0"/>
          </a:p>
        </p:txBody>
      </p:sp>
      <p:sp>
        <p:nvSpPr>
          <p:cNvPr id="2" name="Title 1"/>
          <p:cNvSpPr>
            <a:spLocks noGrp="1"/>
          </p:cNvSpPr>
          <p:nvPr>
            <p:ph type="title"/>
          </p:nvPr>
        </p:nvSpPr>
        <p:spPr/>
        <p:txBody>
          <a:bodyPr/>
          <a:lstStyle/>
          <a:p>
            <a:r>
              <a:rPr lang="en-US" dirty="0"/>
              <a:t>My Story</a:t>
            </a:r>
          </a:p>
        </p:txBody>
      </p:sp>
      <p:pic>
        <p:nvPicPr>
          <p:cNvPr id="6" name="Picture 5" descr="024.JPG"/>
          <p:cNvPicPr>
            <a:picLocks noChangeAspect="1"/>
          </p:cNvPicPr>
          <p:nvPr/>
        </p:nvPicPr>
        <p:blipFill>
          <a:blip r:embed="rId3" cstate="print"/>
          <a:stretch>
            <a:fillRect/>
          </a:stretch>
        </p:blipFill>
        <p:spPr>
          <a:xfrm>
            <a:off x="1752600" y="1524000"/>
            <a:ext cx="5283200" cy="3962400"/>
          </a:xfrm>
          <a:prstGeom prst="rect">
            <a:avLst/>
          </a:prstGeom>
          <a:ln>
            <a:solidFill>
              <a:schemeClr val="bg2"/>
            </a:solidFill>
          </a:ln>
        </p:spPr>
      </p:pic>
      <p:pic>
        <p:nvPicPr>
          <p:cNvPr id="4" name="Content Placeholder 5" descr="ababa.jpg"/>
          <p:cNvPicPr>
            <a:picLocks noChangeAspect="1"/>
          </p:cNvPicPr>
          <p:nvPr/>
        </p:nvPicPr>
        <p:blipFill>
          <a:blip r:embed="rId4" cstate="print"/>
          <a:stretch>
            <a:fillRect/>
          </a:stretch>
        </p:blipFill>
        <p:spPr>
          <a:xfrm>
            <a:off x="5410201" y="2819400"/>
            <a:ext cx="4941757" cy="3505200"/>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600200"/>
            <a:ext cx="8229600" cy="4953000"/>
          </a:xfrm>
        </p:spPr>
        <p:txBody>
          <a:bodyPr>
            <a:normAutofit/>
          </a:bodyPr>
          <a:lstStyle/>
          <a:p>
            <a:r>
              <a:rPr lang="en-US" dirty="0"/>
              <a:t>One of the ancient countries of the world</a:t>
            </a:r>
          </a:p>
          <a:p>
            <a:r>
              <a:rPr lang="en-US" dirty="0"/>
              <a:t>More than 85 local dialects spoken in the country- *</a:t>
            </a:r>
          </a:p>
          <a:p>
            <a:r>
              <a:rPr lang="en-US" dirty="0"/>
              <a:t>Population </a:t>
            </a:r>
            <a:r>
              <a:rPr lang="en-US" b="1" u="sng" dirty="0"/>
              <a:t>105 million </a:t>
            </a:r>
            <a:r>
              <a:rPr lang="en-US" dirty="0"/>
              <a:t>with </a:t>
            </a:r>
            <a:r>
              <a:rPr lang="en-US" b="1" u="sng" dirty="0"/>
              <a:t>80%</a:t>
            </a:r>
            <a:r>
              <a:rPr lang="en-US" dirty="0"/>
              <a:t> living in rural areas</a:t>
            </a:r>
          </a:p>
          <a:p>
            <a:r>
              <a:rPr lang="en-US" dirty="0"/>
              <a:t>The median age is 16.5 (USA is 37)</a:t>
            </a:r>
          </a:p>
          <a:p>
            <a:r>
              <a:rPr lang="en-US" dirty="0"/>
              <a:t>Orthodox 43.5%, Muslim 33.9%, Protestant 18.6</a:t>
            </a:r>
          </a:p>
          <a:p>
            <a:pPr>
              <a:buFontTx/>
              <a:buChar char="-"/>
            </a:pPr>
            <a:endParaRPr lang="en-US" dirty="0"/>
          </a:p>
          <a:p>
            <a:pPr>
              <a:buFontTx/>
              <a:buChar char="-"/>
            </a:pPr>
            <a:endParaRPr lang="en-US" dirty="0"/>
          </a:p>
          <a:p>
            <a:pPr>
              <a:buFontTx/>
              <a:buChar char="-"/>
            </a:pPr>
            <a:endParaRPr lang="en-US" dirty="0"/>
          </a:p>
          <a:p>
            <a:pPr>
              <a:buNone/>
            </a:pPr>
            <a:endParaRPr lang="en-US" sz="3300" dirty="0"/>
          </a:p>
        </p:txBody>
      </p:sp>
      <p:sp>
        <p:nvSpPr>
          <p:cNvPr id="2" name="Title 1"/>
          <p:cNvSpPr>
            <a:spLocks noGrp="1"/>
          </p:cNvSpPr>
          <p:nvPr>
            <p:ph type="title"/>
          </p:nvPr>
        </p:nvSpPr>
        <p:spPr/>
        <p:txBody>
          <a:bodyPr/>
          <a:lstStyle/>
          <a:p>
            <a:r>
              <a:rPr lang="en-US" dirty="0"/>
              <a:t>History </a:t>
            </a:r>
          </a:p>
        </p:txBody>
      </p:sp>
      <p:pic>
        <p:nvPicPr>
          <p:cNvPr id="4" name="Picture 5" descr="C:\Users\ben\Pictures\prpic.jpg"/>
          <p:cNvPicPr>
            <a:picLocks noChangeAspect="1" noChangeArrowheads="1"/>
          </p:cNvPicPr>
          <p:nvPr/>
        </p:nvPicPr>
        <p:blipFill>
          <a:blip r:embed="rId3" cstate="print"/>
          <a:srcRect/>
          <a:stretch>
            <a:fillRect/>
          </a:stretch>
        </p:blipFill>
        <p:spPr bwMode="auto">
          <a:xfrm>
            <a:off x="6781801" y="3476414"/>
            <a:ext cx="3529361" cy="321564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par>
                                <p:cTn id="31" presetID="10" presetClass="exit" presetSubtype="0" fill="hold"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http://www.worldatlas.com/webimage/countrys/africa/etafrica.gif"/>
          <p:cNvPicPr>
            <a:picLocks noChangeAspect="1" noChangeArrowheads="1"/>
          </p:cNvPicPr>
          <p:nvPr/>
        </p:nvPicPr>
        <p:blipFill>
          <a:blip r:embed="rId3" cstate="print"/>
          <a:srcRect/>
          <a:stretch>
            <a:fillRect/>
          </a:stretch>
        </p:blipFill>
        <p:spPr bwMode="auto">
          <a:xfrm>
            <a:off x="3124200" y="457200"/>
            <a:ext cx="6400800" cy="601873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40 million Amhara and Tigray people &lt; 0.5% reached</a:t>
            </a:r>
          </a:p>
          <a:p>
            <a:r>
              <a:rPr lang="en-US" dirty="0"/>
              <a:t>The site of all the ancient kingdoms</a:t>
            </a:r>
          </a:p>
          <a:p>
            <a:r>
              <a:rPr lang="en-US" dirty="0"/>
              <a:t>Birth place of orthodoxy as well all political and cultural identity of Ethiopia </a:t>
            </a:r>
          </a:p>
          <a:p>
            <a:endParaRPr lang="en-US" dirty="0"/>
          </a:p>
        </p:txBody>
      </p:sp>
      <p:sp>
        <p:nvSpPr>
          <p:cNvPr id="3" name="Title 2"/>
          <p:cNvSpPr>
            <a:spLocks noGrp="1"/>
          </p:cNvSpPr>
          <p:nvPr>
            <p:ph type="title"/>
          </p:nvPr>
        </p:nvSpPr>
        <p:spPr/>
        <p:txBody>
          <a:bodyPr/>
          <a:lstStyle/>
          <a:p>
            <a:r>
              <a:rPr lang="en-US" dirty="0"/>
              <a:t>Northern Ethiopia</a:t>
            </a:r>
          </a:p>
        </p:txBody>
      </p:sp>
      <p:pic>
        <p:nvPicPr>
          <p:cNvPr id="4" name="Picture 1" descr="C:\Users\ben\Pictures\attachments_2012_12_23\femmes-ethiopiennes-2-we.jpg"/>
          <p:cNvPicPr>
            <a:picLocks noChangeAspect="1" noChangeArrowheads="1"/>
          </p:cNvPicPr>
          <p:nvPr/>
        </p:nvPicPr>
        <p:blipFill>
          <a:blip r:embed="rId3" cstate="print"/>
          <a:srcRect/>
          <a:stretch>
            <a:fillRect/>
          </a:stretch>
        </p:blipFill>
        <p:spPr bwMode="auto">
          <a:xfrm>
            <a:off x="6400800" y="3429000"/>
            <a:ext cx="3962400" cy="2971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old 001.jpg"/>
          <p:cNvPicPr>
            <a:picLocks noChangeAspect="1"/>
          </p:cNvPicPr>
          <p:nvPr/>
        </p:nvPicPr>
        <p:blipFill>
          <a:blip r:embed="rId3" cstate="print"/>
          <a:stretch>
            <a:fillRect/>
          </a:stretch>
        </p:blipFill>
        <p:spPr>
          <a:xfrm>
            <a:off x="1752600" y="1752600"/>
            <a:ext cx="6400801" cy="4118377"/>
          </a:xfrm>
          <a:prstGeom prst="rect">
            <a:avLst/>
          </a:prstGeom>
        </p:spPr>
      </p:pic>
      <p:sp>
        <p:nvSpPr>
          <p:cNvPr id="2" name="Title 1"/>
          <p:cNvSpPr>
            <a:spLocks noGrp="1"/>
          </p:cNvSpPr>
          <p:nvPr>
            <p:ph type="title"/>
          </p:nvPr>
        </p:nvSpPr>
        <p:spPr/>
        <p:txBody>
          <a:bodyPr>
            <a:normAutofit/>
          </a:bodyPr>
          <a:lstStyle/>
          <a:p>
            <a:r>
              <a:rPr lang="en-US" dirty="0"/>
              <a:t>A Movement Begins</a:t>
            </a:r>
          </a:p>
        </p:txBody>
      </p:sp>
      <p:pic>
        <p:nvPicPr>
          <p:cNvPr id="5" name="Content Placeholder 3" descr="pr15.jpg"/>
          <p:cNvPicPr>
            <a:picLocks noGrp="1" noChangeAspect="1"/>
          </p:cNvPicPr>
          <p:nvPr>
            <p:ph idx="1"/>
          </p:nvPr>
        </p:nvPicPr>
        <p:blipFill>
          <a:blip r:embed="rId4" cstate="print"/>
          <a:srcRect l="42045"/>
          <a:stretch>
            <a:fillRect/>
          </a:stretch>
        </p:blipFill>
        <p:spPr>
          <a:xfrm>
            <a:off x="7315201" y="762000"/>
            <a:ext cx="2891939" cy="3324566"/>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981200" y="1219200"/>
            <a:ext cx="8229600" cy="2895600"/>
          </a:xfrm>
        </p:spPr>
        <p:txBody>
          <a:bodyPr>
            <a:noAutofit/>
          </a:bodyPr>
          <a:lstStyle/>
          <a:p>
            <a:pPr lvl="1">
              <a:buNone/>
            </a:pPr>
            <a:r>
              <a:rPr lang="en-US" sz="2600" dirty="0"/>
              <a:t>To mobilize, equip, and plant a network of lay-led multiplying home churches throughout the </a:t>
            </a:r>
            <a:r>
              <a:rPr lang="en-US" sz="2600" dirty="0" err="1"/>
              <a:t>Amhara</a:t>
            </a:r>
            <a:r>
              <a:rPr lang="en-US" sz="2600" dirty="0"/>
              <a:t> and </a:t>
            </a:r>
            <a:r>
              <a:rPr lang="en-US" sz="2600" dirty="0" err="1"/>
              <a:t>Tigray</a:t>
            </a:r>
            <a:r>
              <a:rPr lang="en-US" sz="2600" dirty="0"/>
              <a:t> regions of Northern Ethiopia with the goal to remove the </a:t>
            </a:r>
            <a:r>
              <a:rPr lang="en-US" sz="2600" dirty="0" err="1"/>
              <a:t>Amhara</a:t>
            </a:r>
            <a:r>
              <a:rPr lang="en-US" sz="2600" dirty="0"/>
              <a:t> and </a:t>
            </a:r>
            <a:r>
              <a:rPr lang="en-US" sz="2600" dirty="0" err="1"/>
              <a:t>Tigray</a:t>
            </a:r>
            <a:r>
              <a:rPr lang="en-US" sz="2600" dirty="0"/>
              <a:t> from the list of unreached peoples.</a:t>
            </a:r>
          </a:p>
          <a:p>
            <a:pPr lvl="1">
              <a:buNone/>
            </a:pPr>
            <a:endParaRPr lang="en-US" sz="2800" dirty="0"/>
          </a:p>
        </p:txBody>
      </p:sp>
      <p:sp>
        <p:nvSpPr>
          <p:cNvPr id="2" name="Title 1"/>
          <p:cNvSpPr>
            <a:spLocks noGrp="1"/>
          </p:cNvSpPr>
          <p:nvPr>
            <p:ph type="title"/>
          </p:nvPr>
        </p:nvSpPr>
        <p:spPr>
          <a:xfrm>
            <a:off x="1981200" y="152400"/>
            <a:ext cx="8229600" cy="1066800"/>
          </a:xfrm>
        </p:spPr>
        <p:txBody>
          <a:bodyPr>
            <a:noAutofit/>
          </a:bodyPr>
          <a:lstStyle/>
          <a:p>
            <a:r>
              <a:rPr lang="en-US" dirty="0"/>
              <a:t>Our Vision</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F077ED6-BA6E-46C7-A025-F4A02EFD6E77}"/>
              </a:ext>
            </a:extLst>
          </p:cNvPr>
          <p:cNvSpPr>
            <a:spLocks noGrp="1"/>
          </p:cNvSpPr>
          <p:nvPr>
            <p:ph idx="1"/>
          </p:nvPr>
        </p:nvSpPr>
        <p:spPr>
          <a:xfrm>
            <a:off x="1825625" y="1527176"/>
            <a:ext cx="8504238" cy="4797425"/>
          </a:xfrm>
        </p:spPr>
        <p:txBody>
          <a:bodyPr/>
          <a:lstStyle/>
          <a:p>
            <a:r>
              <a:rPr lang="en-US" altLang="en-US" sz="3200" dirty="0"/>
              <a:t>168 new believer in the last 4 months  </a:t>
            </a:r>
          </a:p>
          <a:p>
            <a:pPr lvl="1"/>
            <a:r>
              <a:rPr lang="en-US" altLang="en-US" sz="3000" dirty="0"/>
              <a:t>18 Different localities from 2 </a:t>
            </a:r>
          </a:p>
          <a:p>
            <a:pPr lvl="1"/>
            <a:r>
              <a:rPr lang="en-US" altLang="en-US" sz="3000" dirty="0"/>
              <a:t>961 in fellowship from 210   </a:t>
            </a:r>
          </a:p>
          <a:p>
            <a:pPr lvl="1"/>
            <a:r>
              <a:rPr lang="en-US" altLang="en-US" sz="3000" dirty="0"/>
              <a:t>51 HCs from 11 </a:t>
            </a:r>
          </a:p>
          <a:p>
            <a:pPr lvl="1"/>
            <a:r>
              <a:rPr lang="en-US" altLang="en-US" sz="3000" dirty="0"/>
              <a:t>21 Planters from 2</a:t>
            </a:r>
          </a:p>
          <a:p>
            <a:pPr lvl="1"/>
            <a:r>
              <a:rPr lang="en-US" altLang="en-US" sz="3000" dirty="0"/>
              <a:t>94 </a:t>
            </a:r>
            <a:r>
              <a:rPr lang="en-US" altLang="en-US" sz="3000" dirty="0">
                <a:solidFill>
                  <a:srgbClr val="000000"/>
                </a:solidFill>
              </a:rPr>
              <a:t>HC leaders                                                    </a:t>
            </a:r>
            <a:r>
              <a:rPr lang="en-US" altLang="en-US" sz="3000" dirty="0"/>
              <a:t> from 30</a:t>
            </a:r>
          </a:p>
          <a:p>
            <a:pPr lvl="1"/>
            <a:r>
              <a:rPr lang="en-US" altLang="en-US" sz="3000" dirty="0"/>
              <a:t>376 in Discipleship </a:t>
            </a:r>
          </a:p>
          <a:p>
            <a:pPr lvl="1"/>
            <a:endParaRPr lang="en-US" altLang="en-US" sz="3000" dirty="0"/>
          </a:p>
          <a:p>
            <a:pPr lvl="1"/>
            <a:endParaRPr lang="en-US" altLang="en-US" sz="3000" dirty="0"/>
          </a:p>
        </p:txBody>
      </p:sp>
      <p:sp>
        <p:nvSpPr>
          <p:cNvPr id="2" name="Title 1">
            <a:extLst>
              <a:ext uri="{FF2B5EF4-FFF2-40B4-BE49-F238E27FC236}">
                <a16:creationId xmlns:a16="http://schemas.microsoft.com/office/drawing/2014/main" id="{735F4FD1-1F79-4E01-829B-40D98052FEDF}"/>
              </a:ext>
            </a:extLst>
          </p:cNvPr>
          <p:cNvSpPr>
            <a:spLocks noGrp="1"/>
          </p:cNvSpPr>
          <p:nvPr>
            <p:ph type="title"/>
          </p:nvPr>
        </p:nvSpPr>
        <p:spPr>
          <a:xfrm>
            <a:off x="1825625" y="228600"/>
            <a:ext cx="8534400" cy="990600"/>
          </a:xfrm>
        </p:spPr>
        <p:txBody>
          <a:bodyPr>
            <a:noAutofit/>
          </a:bodyPr>
          <a:lstStyle/>
          <a:p>
            <a:pPr>
              <a:defRPr/>
            </a:pPr>
            <a:br>
              <a:rPr lang="en-US" dirty="0"/>
            </a:br>
            <a:br>
              <a:rPr lang="en-US" dirty="0"/>
            </a:br>
            <a:r>
              <a:rPr lang="en-US" dirty="0"/>
              <a:t>Last six years </a:t>
            </a:r>
            <a:br>
              <a:rPr lang="en-US" dirty="0"/>
            </a:br>
            <a:r>
              <a:rPr lang="en-US" dirty="0"/>
              <a:t>So, what is God doing now?</a:t>
            </a:r>
          </a:p>
        </p:txBody>
      </p:sp>
      <p:pic>
        <p:nvPicPr>
          <p:cNvPr id="24580" name="Picture 2">
            <a:extLst>
              <a:ext uri="{FF2B5EF4-FFF2-40B4-BE49-F238E27FC236}">
                <a16:creationId xmlns:a16="http://schemas.microsoft.com/office/drawing/2014/main" id="{0C0A7A3F-F2F1-41CB-A475-59B7A31E7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179764"/>
            <a:ext cx="4343400" cy="284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Prayer Support</a:t>
            </a:r>
          </a:p>
          <a:p>
            <a:pPr lvl="1"/>
            <a:r>
              <a:rPr lang="en-US" dirty="0"/>
              <a:t>For our family</a:t>
            </a:r>
          </a:p>
          <a:p>
            <a:pPr lvl="1"/>
            <a:r>
              <a:rPr lang="en-US" dirty="0"/>
              <a:t>Pray for the church leaders</a:t>
            </a:r>
          </a:p>
          <a:p>
            <a:pPr lvl="1"/>
            <a:r>
              <a:rPr lang="en-US" dirty="0"/>
              <a:t>Pray for continued peace in the country</a:t>
            </a:r>
          </a:p>
          <a:p>
            <a:pPr lvl="1"/>
            <a:r>
              <a:rPr lang="en-US" dirty="0"/>
              <a:t>Pray for the movement of the spirit in winning souls-   especially the youth</a:t>
            </a:r>
          </a:p>
          <a:p>
            <a:r>
              <a:rPr lang="en-US" dirty="0"/>
              <a:t>Join our prayer e-group</a:t>
            </a:r>
          </a:p>
          <a:p>
            <a:pPr lvl="1"/>
            <a:r>
              <a:rPr lang="en-US" dirty="0"/>
              <a:t>Send an e-mail to </a:t>
            </a:r>
          </a:p>
          <a:p>
            <a:pPr lvl="1">
              <a:buNone/>
            </a:pPr>
            <a:r>
              <a:rPr lang="en-US" dirty="0"/>
              <a:t>XCF-</a:t>
            </a:r>
            <a:r>
              <a:rPr lang="en-US" dirty="0" err="1"/>
              <a:t>Ethiopia+subscribe@googlegroups.com</a:t>
            </a:r>
            <a:endParaRPr lang="en-US" dirty="0"/>
          </a:p>
          <a:p>
            <a:endParaRPr lang="en-US" dirty="0"/>
          </a:p>
        </p:txBody>
      </p:sp>
      <p:sp>
        <p:nvSpPr>
          <p:cNvPr id="3" name="Title 2"/>
          <p:cNvSpPr>
            <a:spLocks noGrp="1"/>
          </p:cNvSpPr>
          <p:nvPr>
            <p:ph type="title"/>
          </p:nvPr>
        </p:nvSpPr>
        <p:spPr/>
        <p:txBody>
          <a:bodyPr/>
          <a:lstStyle/>
          <a:p>
            <a:r>
              <a:rPr lang="en-US" dirty="0"/>
              <a:t>How can I be part of this vision?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026C8C-7968-437F-9ACB-25C9EF3A601B}"/>
              </a:ext>
            </a:extLst>
          </p:cNvPr>
          <p:cNvSpPr>
            <a:spLocks noGrp="1"/>
          </p:cNvSpPr>
          <p:nvPr>
            <p:ph idx="1"/>
          </p:nvPr>
        </p:nvSpPr>
        <p:spPr>
          <a:xfrm>
            <a:off x="838200" y="885139"/>
            <a:ext cx="10515600" cy="5291824"/>
          </a:xfrm>
        </p:spPr>
        <p:txBody>
          <a:bodyPr>
            <a:normAutofit lnSpcReduction="10000"/>
          </a:bodyPr>
          <a:lstStyle/>
          <a:p>
            <a:pPr marL="0" indent="0">
              <a:buNone/>
            </a:pPr>
            <a:r>
              <a:rPr lang="en-US" sz="3200" dirty="0"/>
              <a:t>9The Samaritan woman said to him, “You are </a:t>
            </a:r>
            <a:r>
              <a:rPr lang="en-US" sz="3200" u="sng" dirty="0"/>
              <a:t>a Jew </a:t>
            </a:r>
            <a:r>
              <a:rPr lang="en-US" sz="3200" dirty="0"/>
              <a:t>and I am a </a:t>
            </a:r>
            <a:r>
              <a:rPr lang="en-US" sz="3200" u="sng" dirty="0"/>
              <a:t>Samaritan</a:t>
            </a:r>
            <a:r>
              <a:rPr lang="en-US" sz="3200" dirty="0"/>
              <a:t> </a:t>
            </a:r>
            <a:r>
              <a:rPr lang="en-US" sz="3200" u="sng" dirty="0"/>
              <a:t>woman</a:t>
            </a:r>
            <a:r>
              <a:rPr lang="en-US" sz="3200" dirty="0"/>
              <a:t>. How can you ask me for a drink?” (For Jews do not associate with Samaritans.) </a:t>
            </a:r>
          </a:p>
          <a:p>
            <a:pPr marL="0" indent="0">
              <a:buNone/>
            </a:pPr>
            <a:r>
              <a:rPr lang="en-US" sz="3200" dirty="0"/>
              <a:t>10 Jesus answered her, “If you </a:t>
            </a:r>
            <a:r>
              <a:rPr lang="en-US" sz="3200" b="1" u="sng" dirty="0"/>
              <a:t>knew the gift of God </a:t>
            </a:r>
            <a:r>
              <a:rPr lang="en-US" sz="3200" dirty="0"/>
              <a:t>and </a:t>
            </a:r>
            <a:r>
              <a:rPr lang="en-US" sz="3200" b="1" u="sng" dirty="0"/>
              <a:t>who it is that asks you</a:t>
            </a:r>
            <a:r>
              <a:rPr lang="en-US" sz="3200" b="1" dirty="0"/>
              <a:t> </a:t>
            </a:r>
            <a:r>
              <a:rPr lang="en-US" sz="3200" dirty="0"/>
              <a:t>for a drink, you would have asked him and he would have </a:t>
            </a:r>
            <a:r>
              <a:rPr lang="en-US" sz="3200" b="1" u="sng" dirty="0"/>
              <a:t>given you living water</a:t>
            </a:r>
            <a:r>
              <a:rPr lang="en-US" sz="3200" dirty="0"/>
              <a:t>.” 11 “Sir,” the woman said, “you have nothing to draw with and the well is deep. Where can you get this living water? 12 Are you greater than our father Jacob, who gave us the well and drank from it himself, as did also his sons and his livestock?”</a:t>
            </a:r>
          </a:p>
        </p:txBody>
      </p:sp>
    </p:spTree>
    <p:extLst>
      <p:ext uri="{BB962C8B-B14F-4D97-AF65-F5344CB8AC3E}">
        <p14:creationId xmlns:p14="http://schemas.microsoft.com/office/powerpoint/2010/main" val="67703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F60EC4-D4D0-4BFD-BF66-61BE8EC878F9}"/>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BF721DA3-178B-4B42-BB1A-450ABB39A3E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6352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6027D3-6789-40BC-9C25-3C0E12C4BB0B}"/>
              </a:ext>
            </a:extLst>
          </p:cNvPr>
          <p:cNvSpPr>
            <a:spLocks noGrp="1"/>
          </p:cNvSpPr>
          <p:nvPr>
            <p:ph idx="1"/>
          </p:nvPr>
        </p:nvSpPr>
        <p:spPr>
          <a:xfrm>
            <a:off x="838200" y="555955"/>
            <a:ext cx="10515600" cy="5621008"/>
          </a:xfrm>
        </p:spPr>
        <p:txBody>
          <a:bodyPr/>
          <a:lstStyle/>
          <a:p>
            <a:pPr marL="0" indent="0">
              <a:buNone/>
            </a:pPr>
            <a:r>
              <a:rPr lang="en-US" sz="2800" dirty="0"/>
              <a:t>13 Jesus answered, “Everyone who drinks this water will be thirsty again, 14 but whoever drinks the water I give them </a:t>
            </a:r>
            <a:r>
              <a:rPr lang="en-US" sz="2800" b="1" u="sng" dirty="0"/>
              <a:t>will never thirst</a:t>
            </a:r>
            <a:r>
              <a:rPr lang="en-US" sz="2800" dirty="0"/>
              <a:t>. Indeed, the water I give them will become in them a </a:t>
            </a:r>
            <a:r>
              <a:rPr lang="en-US" sz="2800" b="1" u="sng" dirty="0"/>
              <a:t>spring of water welling up to eternal life</a:t>
            </a:r>
            <a:r>
              <a:rPr lang="en-US" sz="2800" dirty="0"/>
              <a:t>.”</a:t>
            </a:r>
          </a:p>
          <a:p>
            <a:pPr marL="0" indent="0">
              <a:buNone/>
            </a:pPr>
            <a:endParaRPr lang="en-US" sz="2800" dirty="0"/>
          </a:p>
          <a:p>
            <a:pPr marL="0" indent="0" algn="ctr">
              <a:buNone/>
            </a:pPr>
            <a:r>
              <a:rPr lang="en-US" sz="3200" dirty="0"/>
              <a:t>What is this water and how can I get it</a:t>
            </a:r>
          </a:p>
          <a:p>
            <a:r>
              <a:rPr lang="en-US" dirty="0"/>
              <a:t> </a:t>
            </a:r>
            <a:r>
              <a:rPr lang="en-US" sz="2800" dirty="0"/>
              <a:t>it is a spiritual life </a:t>
            </a:r>
            <a:endParaRPr lang="en-US" dirty="0"/>
          </a:p>
          <a:p>
            <a:pPr marL="0" indent="0" algn="ctr">
              <a:buNone/>
            </a:pPr>
            <a:endParaRPr lang="en-US" dirty="0"/>
          </a:p>
        </p:txBody>
      </p:sp>
      <p:sp>
        <p:nvSpPr>
          <p:cNvPr id="4" name="TextBox 3">
            <a:extLst>
              <a:ext uri="{FF2B5EF4-FFF2-40B4-BE49-F238E27FC236}">
                <a16:creationId xmlns:a16="http://schemas.microsoft.com/office/drawing/2014/main" id="{533D3264-12F1-45D6-8413-C54B677C4B57}"/>
              </a:ext>
            </a:extLst>
          </p:cNvPr>
          <p:cNvSpPr txBox="1"/>
          <p:nvPr/>
        </p:nvSpPr>
        <p:spPr>
          <a:xfrm>
            <a:off x="977537" y="4197029"/>
            <a:ext cx="9937090" cy="1231106"/>
          </a:xfrm>
          <a:prstGeom prst="rect">
            <a:avLst/>
          </a:prstGeom>
          <a:noFill/>
        </p:spPr>
        <p:txBody>
          <a:bodyPr wrap="square" rtlCol="0">
            <a:spAutoFit/>
          </a:bodyPr>
          <a:lstStyle/>
          <a:p>
            <a:r>
              <a:rPr lang="en-US" sz="2800" dirty="0"/>
              <a:t>10 “. . . he would have given you living water.” (The Holy Spirit - see Jn. 7:37-39</a:t>
            </a:r>
          </a:p>
          <a:p>
            <a:r>
              <a:rPr lang="en-US" dirty="0"/>
              <a:t> </a:t>
            </a:r>
          </a:p>
        </p:txBody>
      </p:sp>
    </p:spTree>
    <p:extLst>
      <p:ext uri="{BB962C8B-B14F-4D97-AF65-F5344CB8AC3E}">
        <p14:creationId xmlns:p14="http://schemas.microsoft.com/office/powerpoint/2010/main" val="87052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6027D3-6789-40BC-9C25-3C0E12C4BB0B}"/>
              </a:ext>
            </a:extLst>
          </p:cNvPr>
          <p:cNvSpPr>
            <a:spLocks noGrp="1"/>
          </p:cNvSpPr>
          <p:nvPr>
            <p:ph idx="1"/>
          </p:nvPr>
        </p:nvSpPr>
        <p:spPr>
          <a:xfrm>
            <a:off x="838200" y="555955"/>
            <a:ext cx="10515600" cy="5621008"/>
          </a:xfrm>
        </p:spPr>
        <p:txBody>
          <a:bodyPr/>
          <a:lstStyle/>
          <a:p>
            <a:r>
              <a:rPr lang="en-US" dirty="0"/>
              <a:t>13 Jesus answered, “Everyone who drinks this water will be thirsty again, 14 but whoever drinks the water I give them </a:t>
            </a:r>
            <a:r>
              <a:rPr lang="en-US" b="1" u="sng" dirty="0"/>
              <a:t>will never thirst</a:t>
            </a:r>
            <a:r>
              <a:rPr lang="en-US" dirty="0"/>
              <a:t>. Indeed, the water I give them will become in them a </a:t>
            </a:r>
            <a:r>
              <a:rPr lang="en-US" b="1" u="sng" dirty="0"/>
              <a:t>spring of water welling up to eternal life</a:t>
            </a:r>
            <a:r>
              <a:rPr lang="en-US" dirty="0"/>
              <a:t>.”</a:t>
            </a:r>
          </a:p>
          <a:p>
            <a:pPr marL="0" indent="0" algn="ctr">
              <a:buNone/>
            </a:pPr>
            <a:r>
              <a:rPr lang="en-US" dirty="0"/>
              <a:t>What is this water and how can I get it</a:t>
            </a:r>
          </a:p>
          <a:p>
            <a:r>
              <a:rPr lang="en-US" dirty="0"/>
              <a:t> it is a spiritual life </a:t>
            </a:r>
          </a:p>
          <a:p>
            <a:r>
              <a:rPr lang="en-US" dirty="0"/>
              <a:t>It is an abundant life </a:t>
            </a:r>
          </a:p>
          <a:p>
            <a:pPr marL="0" indent="0" algn="ctr">
              <a:buNone/>
            </a:pPr>
            <a:endParaRPr lang="en-US" dirty="0"/>
          </a:p>
        </p:txBody>
      </p:sp>
      <p:sp>
        <p:nvSpPr>
          <p:cNvPr id="4" name="TextBox 3">
            <a:extLst>
              <a:ext uri="{FF2B5EF4-FFF2-40B4-BE49-F238E27FC236}">
                <a16:creationId xmlns:a16="http://schemas.microsoft.com/office/drawing/2014/main" id="{533D3264-12F1-45D6-8413-C54B677C4B57}"/>
              </a:ext>
            </a:extLst>
          </p:cNvPr>
          <p:cNvSpPr txBox="1"/>
          <p:nvPr/>
        </p:nvSpPr>
        <p:spPr>
          <a:xfrm>
            <a:off x="743102" y="3729903"/>
            <a:ext cx="9937090" cy="1661993"/>
          </a:xfrm>
          <a:prstGeom prst="rect">
            <a:avLst/>
          </a:prstGeom>
          <a:noFill/>
        </p:spPr>
        <p:txBody>
          <a:bodyPr wrap="square" rtlCol="0">
            <a:spAutoFit/>
          </a:bodyPr>
          <a:lstStyle/>
          <a:p>
            <a:pPr lvl="0"/>
            <a:r>
              <a:rPr lang="en-US" sz="2800" dirty="0">
                <a:solidFill>
                  <a:prstClr val="black"/>
                </a:solidFill>
              </a:rPr>
              <a:t>14 “Whoever drinks the water I give them will never thirst. Indeed, the water I give them will become in them a spring of water welling up to eternal life.”</a:t>
            </a:r>
            <a:endParaRPr lang="en-US" sz="2400" dirty="0">
              <a:solidFill>
                <a:prstClr val="black"/>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600306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6027D3-6789-40BC-9C25-3C0E12C4BB0B}"/>
              </a:ext>
            </a:extLst>
          </p:cNvPr>
          <p:cNvSpPr>
            <a:spLocks noGrp="1"/>
          </p:cNvSpPr>
          <p:nvPr>
            <p:ph idx="1"/>
          </p:nvPr>
        </p:nvSpPr>
        <p:spPr>
          <a:xfrm>
            <a:off x="838200" y="555955"/>
            <a:ext cx="10515600" cy="5621008"/>
          </a:xfrm>
        </p:spPr>
        <p:txBody>
          <a:bodyPr/>
          <a:lstStyle/>
          <a:p>
            <a:r>
              <a:rPr lang="en-US" dirty="0"/>
              <a:t>13 Jesus answered, “Everyone who drinks this water will be thirsty again, 14 but whoever drinks the water I give them </a:t>
            </a:r>
            <a:r>
              <a:rPr lang="en-US" b="1" u="sng" dirty="0"/>
              <a:t>will never thirst</a:t>
            </a:r>
            <a:r>
              <a:rPr lang="en-US" dirty="0"/>
              <a:t>. Indeed, the water I give them will become in them a </a:t>
            </a:r>
            <a:r>
              <a:rPr lang="en-US" b="1" u="sng" dirty="0"/>
              <a:t>spring of water welling up to eternal life</a:t>
            </a:r>
            <a:r>
              <a:rPr lang="en-US" dirty="0"/>
              <a:t>.”</a:t>
            </a:r>
          </a:p>
          <a:p>
            <a:pPr marL="0" indent="0" algn="ctr">
              <a:buNone/>
            </a:pPr>
            <a:r>
              <a:rPr lang="en-US" dirty="0"/>
              <a:t>What is this water and how can I get it</a:t>
            </a:r>
          </a:p>
          <a:p>
            <a:r>
              <a:rPr lang="en-US" dirty="0"/>
              <a:t> it is a spiritual life </a:t>
            </a:r>
          </a:p>
          <a:p>
            <a:r>
              <a:rPr lang="en-US" dirty="0"/>
              <a:t>It is an abundant life </a:t>
            </a:r>
          </a:p>
          <a:p>
            <a:r>
              <a:rPr lang="en-US" dirty="0"/>
              <a:t>Its source is Jesus</a:t>
            </a:r>
          </a:p>
          <a:p>
            <a:pPr marL="0" indent="0" algn="ctr">
              <a:buNone/>
            </a:pPr>
            <a:endParaRPr lang="en-US" dirty="0"/>
          </a:p>
        </p:txBody>
      </p:sp>
      <p:sp>
        <p:nvSpPr>
          <p:cNvPr id="4" name="TextBox 3">
            <a:extLst>
              <a:ext uri="{FF2B5EF4-FFF2-40B4-BE49-F238E27FC236}">
                <a16:creationId xmlns:a16="http://schemas.microsoft.com/office/drawing/2014/main" id="{533D3264-12F1-45D6-8413-C54B677C4B57}"/>
              </a:ext>
            </a:extLst>
          </p:cNvPr>
          <p:cNvSpPr txBox="1"/>
          <p:nvPr/>
        </p:nvSpPr>
        <p:spPr>
          <a:xfrm>
            <a:off x="604113" y="4285859"/>
            <a:ext cx="9937090" cy="1231106"/>
          </a:xfrm>
          <a:prstGeom prst="rect">
            <a:avLst/>
          </a:prstGeom>
          <a:noFill/>
        </p:spPr>
        <p:txBody>
          <a:bodyPr wrap="square" rtlCol="0">
            <a:spAutoFit/>
          </a:bodyPr>
          <a:lstStyle/>
          <a:p>
            <a:pPr lvl="0"/>
            <a:r>
              <a:rPr lang="en-US" sz="2800" dirty="0">
                <a:solidFill>
                  <a:prstClr val="black"/>
                </a:solidFill>
              </a:rPr>
              <a:t>10 “If you knew the gift of God and who it is that asks you for a drink, you would have asked him .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681007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6027D3-6789-40BC-9C25-3C0E12C4BB0B}"/>
              </a:ext>
            </a:extLst>
          </p:cNvPr>
          <p:cNvSpPr>
            <a:spLocks noGrp="1"/>
          </p:cNvSpPr>
          <p:nvPr>
            <p:ph idx="1"/>
          </p:nvPr>
        </p:nvSpPr>
        <p:spPr>
          <a:xfrm>
            <a:off x="838200" y="555955"/>
            <a:ext cx="10515600" cy="5621008"/>
          </a:xfrm>
        </p:spPr>
        <p:txBody>
          <a:bodyPr/>
          <a:lstStyle/>
          <a:p>
            <a:r>
              <a:rPr lang="en-US" dirty="0"/>
              <a:t>13 Jesus answered, “Everyone who drinks this water will be thirsty again, 14 but whoever drinks the water I give them </a:t>
            </a:r>
            <a:r>
              <a:rPr lang="en-US" b="1" u="sng" dirty="0"/>
              <a:t>will never thirst</a:t>
            </a:r>
            <a:r>
              <a:rPr lang="en-US" dirty="0"/>
              <a:t>. Indeed, the water I give them will become in them a </a:t>
            </a:r>
            <a:r>
              <a:rPr lang="en-US" b="1" u="sng" dirty="0"/>
              <a:t>spring of water welling up to eternal life</a:t>
            </a:r>
            <a:r>
              <a:rPr lang="en-US" dirty="0"/>
              <a:t>.”</a:t>
            </a:r>
          </a:p>
          <a:p>
            <a:pPr marL="0" indent="0" algn="ctr">
              <a:buNone/>
            </a:pPr>
            <a:r>
              <a:rPr lang="en-US" dirty="0"/>
              <a:t>What is this water and how can I get it</a:t>
            </a:r>
          </a:p>
          <a:p>
            <a:r>
              <a:rPr lang="en-US" dirty="0"/>
              <a:t>It is a must for a spiritual life:-  </a:t>
            </a:r>
          </a:p>
          <a:p>
            <a:r>
              <a:rPr lang="en-US" dirty="0"/>
              <a:t>It is an abundant life</a:t>
            </a:r>
          </a:p>
          <a:p>
            <a:r>
              <a:rPr lang="en-US" dirty="0"/>
              <a:t>Its source is Jesus</a:t>
            </a:r>
          </a:p>
          <a:p>
            <a:r>
              <a:rPr lang="en-US" dirty="0"/>
              <a:t>It is a free gift</a:t>
            </a:r>
          </a:p>
          <a:p>
            <a:pPr marL="0" indent="0" algn="ctr">
              <a:buNone/>
            </a:pPr>
            <a:endParaRPr lang="en-US" dirty="0"/>
          </a:p>
        </p:txBody>
      </p:sp>
      <p:sp>
        <p:nvSpPr>
          <p:cNvPr id="4" name="TextBox 3">
            <a:extLst>
              <a:ext uri="{FF2B5EF4-FFF2-40B4-BE49-F238E27FC236}">
                <a16:creationId xmlns:a16="http://schemas.microsoft.com/office/drawing/2014/main" id="{533D3264-12F1-45D6-8413-C54B677C4B57}"/>
              </a:ext>
            </a:extLst>
          </p:cNvPr>
          <p:cNvSpPr txBox="1"/>
          <p:nvPr/>
        </p:nvSpPr>
        <p:spPr>
          <a:xfrm>
            <a:off x="940612" y="4812553"/>
            <a:ext cx="9937090" cy="1661993"/>
          </a:xfrm>
          <a:prstGeom prst="rect">
            <a:avLst/>
          </a:prstGeom>
          <a:noFill/>
        </p:spPr>
        <p:txBody>
          <a:bodyPr wrap="square" rtlCol="0">
            <a:spAutoFit/>
          </a:bodyPr>
          <a:lstStyle/>
          <a:p>
            <a:pPr lvl="0"/>
            <a:r>
              <a:rPr lang="en-US" sz="2800" dirty="0">
                <a:solidFill>
                  <a:prstClr val="black"/>
                </a:solidFill>
              </a:rPr>
              <a:t>10 “If you knew </a:t>
            </a:r>
            <a:r>
              <a:rPr lang="en-US" sz="2800" b="1" u="sng" dirty="0">
                <a:solidFill>
                  <a:prstClr val="black"/>
                </a:solidFill>
              </a:rPr>
              <a:t>the gift of God </a:t>
            </a:r>
            <a:r>
              <a:rPr lang="en-US" sz="2800" dirty="0">
                <a:solidFill>
                  <a:prstClr val="black"/>
                </a:solidFill>
              </a:rPr>
              <a:t>and </a:t>
            </a:r>
            <a:r>
              <a:rPr lang="en-US" sz="2800" b="1" dirty="0">
                <a:solidFill>
                  <a:prstClr val="black"/>
                </a:solidFill>
              </a:rPr>
              <a:t>who </a:t>
            </a:r>
            <a:r>
              <a:rPr lang="en-US" sz="2800" dirty="0">
                <a:solidFill>
                  <a:prstClr val="black"/>
                </a:solidFill>
              </a:rPr>
              <a:t>it is that asks you for a drink, you would have asked him and he would have given you living water.”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238246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A26C6E-C0C0-483A-97E3-F46E3AEDF29B}"/>
              </a:ext>
            </a:extLst>
          </p:cNvPr>
          <p:cNvSpPr>
            <a:spLocks noGrp="1"/>
          </p:cNvSpPr>
          <p:nvPr>
            <p:ph idx="1"/>
          </p:nvPr>
        </p:nvSpPr>
        <p:spPr>
          <a:xfrm>
            <a:off x="838200" y="585216"/>
            <a:ext cx="10515600" cy="5591747"/>
          </a:xfrm>
        </p:spPr>
        <p:txBody>
          <a:bodyPr/>
          <a:lstStyle/>
          <a:p>
            <a:pPr marL="0" indent="0">
              <a:buNone/>
            </a:pPr>
            <a:r>
              <a:rPr lang="en-US" dirty="0"/>
              <a:t>Let us see the situation the woman is in </a:t>
            </a:r>
          </a:p>
          <a:p>
            <a:r>
              <a:rPr lang="en-US" dirty="0"/>
              <a:t>She is lonely</a:t>
            </a:r>
          </a:p>
          <a:p>
            <a:r>
              <a:rPr lang="en-US" dirty="0"/>
              <a:t>She is poor</a:t>
            </a:r>
          </a:p>
          <a:p>
            <a:r>
              <a:rPr lang="en-US" dirty="0"/>
              <a:t>She is rejected </a:t>
            </a:r>
          </a:p>
          <a:p>
            <a:pPr marL="0" indent="0">
              <a:buNone/>
            </a:pPr>
            <a:r>
              <a:rPr lang="en-US" dirty="0"/>
              <a:t>She is in need of </a:t>
            </a:r>
          </a:p>
          <a:p>
            <a:r>
              <a:rPr lang="en-US" dirty="0"/>
              <a:t>Love </a:t>
            </a:r>
          </a:p>
          <a:p>
            <a:r>
              <a:rPr lang="en-US" dirty="0"/>
              <a:t>Acceptance</a:t>
            </a:r>
          </a:p>
          <a:p>
            <a:r>
              <a:rPr lang="en-US" dirty="0"/>
              <a:t>A </a:t>
            </a:r>
            <a:r>
              <a:rPr lang="en-US" dirty="0" err="1"/>
              <a:t>Startover</a:t>
            </a:r>
            <a:endParaRPr lang="en-US" dirty="0"/>
          </a:p>
          <a:p>
            <a:r>
              <a:rPr lang="en-US" sz="3200" b="1" u="sng" dirty="0"/>
              <a:t>In General she is Thirsty </a:t>
            </a:r>
          </a:p>
          <a:p>
            <a:pPr marL="365760" lvl="1" indent="0">
              <a:buNone/>
            </a:pPr>
            <a:r>
              <a:rPr lang="en-US" sz="3000" b="1" u="sng" dirty="0"/>
              <a:t> </a:t>
            </a:r>
          </a:p>
        </p:txBody>
      </p:sp>
    </p:spTree>
    <p:extLst>
      <p:ext uri="{BB962C8B-B14F-4D97-AF65-F5344CB8AC3E}">
        <p14:creationId xmlns:p14="http://schemas.microsoft.com/office/powerpoint/2010/main" val="103171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7F7037-5A69-43B4-BF2F-E1F84375E04D}"/>
              </a:ext>
            </a:extLst>
          </p:cNvPr>
          <p:cNvSpPr>
            <a:spLocks noGrp="1"/>
          </p:cNvSpPr>
          <p:nvPr>
            <p:ph idx="1"/>
          </p:nvPr>
        </p:nvSpPr>
        <p:spPr>
          <a:xfrm>
            <a:off x="838200" y="665683"/>
            <a:ext cx="10515600" cy="551128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Her response , she got it but not everything </a:t>
            </a:r>
          </a:p>
          <a:p>
            <a:pPr marL="0" indent="0">
              <a:buNone/>
            </a:pPr>
            <a:endParaRPr lang="en-US" dirty="0"/>
          </a:p>
        </p:txBody>
      </p:sp>
      <p:sp>
        <p:nvSpPr>
          <p:cNvPr id="7" name="TextBox 6">
            <a:extLst>
              <a:ext uri="{FF2B5EF4-FFF2-40B4-BE49-F238E27FC236}">
                <a16:creationId xmlns:a16="http://schemas.microsoft.com/office/drawing/2014/main" id="{FDA3F927-364D-4289-B766-C97634F76EE1}"/>
              </a:ext>
            </a:extLst>
          </p:cNvPr>
          <p:cNvSpPr txBox="1"/>
          <p:nvPr/>
        </p:nvSpPr>
        <p:spPr>
          <a:xfrm flipH="1">
            <a:off x="1218503" y="1310378"/>
            <a:ext cx="9231781" cy="1384995"/>
          </a:xfrm>
          <a:prstGeom prst="rect">
            <a:avLst/>
          </a:prstGeom>
          <a:noFill/>
        </p:spPr>
        <p:txBody>
          <a:bodyPr wrap="square" rtlCol="0">
            <a:spAutoFit/>
          </a:bodyPr>
          <a:lstStyle/>
          <a:p>
            <a:r>
              <a:rPr lang="en-US" sz="2800" dirty="0"/>
              <a:t>15 The woman said to him, “Sir, </a:t>
            </a:r>
            <a:r>
              <a:rPr lang="en-US" sz="2800" b="1" u="sng" dirty="0"/>
              <a:t>give me this water </a:t>
            </a:r>
            <a:r>
              <a:rPr lang="en-US" sz="2800" dirty="0"/>
              <a:t>so that I won’t get thirsty and have to keep coming here to draw water.”</a:t>
            </a:r>
          </a:p>
        </p:txBody>
      </p:sp>
    </p:spTree>
    <p:extLst>
      <p:ext uri="{BB962C8B-B14F-4D97-AF65-F5344CB8AC3E}">
        <p14:creationId xmlns:p14="http://schemas.microsoft.com/office/powerpoint/2010/main" val="74266693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1570</TotalTime>
  <Words>2455</Words>
  <Application>Microsoft Office PowerPoint</Application>
  <PresentationFormat>Widescreen</PresentationFormat>
  <Paragraphs>205</Paragraphs>
  <Slides>30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Constantia</vt:lpstr>
      <vt:lpstr>Wingdings 2</vt:lpstr>
      <vt:lpstr>Paper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Story</vt:lpstr>
      <vt:lpstr>History </vt:lpstr>
      <vt:lpstr>PowerPoint Presentation</vt:lpstr>
      <vt:lpstr>Northern Ethiopia</vt:lpstr>
      <vt:lpstr>A Movement Begins</vt:lpstr>
      <vt:lpstr>Our Vision</vt:lpstr>
      <vt:lpstr>  Last six years  So, what is God doing now?</vt:lpstr>
      <vt:lpstr>How can I be part of this vision?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 kassa</dc:creator>
  <cp:lastModifiedBy>lou kassa</cp:lastModifiedBy>
  <cp:revision>24</cp:revision>
  <dcterms:created xsi:type="dcterms:W3CDTF">2019-07-05T19:54:10Z</dcterms:created>
  <dcterms:modified xsi:type="dcterms:W3CDTF">2019-07-06T22:05:06Z</dcterms:modified>
</cp:coreProperties>
</file>